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1" r:id="rId4"/>
    <p:sldMasterId id="2147483670" r:id="rId5"/>
  </p:sldMasterIdLst>
  <p:notesMasterIdLst>
    <p:notesMasterId r:id="rId25"/>
  </p:notesMasterIdLst>
  <p:handoutMasterIdLst>
    <p:handoutMasterId r:id="rId26"/>
  </p:handoutMasterIdLst>
  <p:sldIdLst>
    <p:sldId id="833" r:id="rId6"/>
    <p:sldId id="796" r:id="rId7"/>
    <p:sldId id="814" r:id="rId8"/>
    <p:sldId id="815" r:id="rId9"/>
    <p:sldId id="828" r:id="rId10"/>
    <p:sldId id="829" r:id="rId11"/>
    <p:sldId id="830" r:id="rId12"/>
    <p:sldId id="831" r:id="rId13"/>
    <p:sldId id="832" r:id="rId14"/>
    <p:sldId id="817" r:id="rId15"/>
    <p:sldId id="818" r:id="rId16"/>
    <p:sldId id="821" r:id="rId17"/>
    <p:sldId id="820" r:id="rId18"/>
    <p:sldId id="826" r:id="rId19"/>
    <p:sldId id="824" r:id="rId20"/>
    <p:sldId id="834" r:id="rId21"/>
    <p:sldId id="822" r:id="rId22"/>
    <p:sldId id="819" r:id="rId23"/>
    <p:sldId id="803"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CC"/>
    <a:srgbClr val="E65A2A"/>
    <a:srgbClr val="00B4C1"/>
    <a:srgbClr val="FFCC99"/>
    <a:srgbClr val="FFFFFF"/>
    <a:srgbClr val="5B9BD5"/>
    <a:srgbClr val="CCFFFF"/>
    <a:srgbClr val="D2DEEF"/>
    <a:srgbClr val="B8B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93FFB-A678-43C1-8A0B-0D3E060A2867}" v="1" dt="2024-07-02T00:53:15.40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1717" autoAdjust="0"/>
  </p:normalViewPr>
  <p:slideViewPr>
    <p:cSldViewPr snapToGrid="0">
      <p:cViewPr varScale="1">
        <p:scale>
          <a:sx n="109" d="100"/>
          <a:sy n="109" d="100"/>
        </p:scale>
        <p:origin x="9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游ゴシック" panose="020B0400000000000000" pitchFamily="50" charset="-128"/>
              <a:ea typeface="游ゴシック" panose="020B0400000000000000" pitchFamily="50" charset="-128"/>
            </a:endParaRPr>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latin typeface="游ゴシック" panose="020B0400000000000000" pitchFamily="50" charset="-128"/>
                <a:ea typeface="游ゴシック" panose="020B0400000000000000" pitchFamily="50" charset="-128"/>
              </a:rPr>
              <a:t>2024/7/2</a:t>
            </a:fld>
            <a:endParaRPr kumimoji="1" lang="ja-JP" altLang="en-US" dirty="0">
              <a:latin typeface="游ゴシック" panose="020B0400000000000000" pitchFamily="50" charset="-128"/>
              <a:ea typeface="游ゴシック" panose="020B0400000000000000" pitchFamily="50" charset="-128"/>
            </a:endParaRPr>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dirty="0">
              <a:latin typeface="游ゴシック" panose="020B0400000000000000" pitchFamily="50" charset="-128"/>
              <a:ea typeface="游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latin typeface="游ゴシック" panose="020B0400000000000000" pitchFamily="50" charset="-128"/>
                <a:ea typeface="游ゴシック" panose="020B0400000000000000" pitchFamily="50" charset="-128"/>
              </a:rPr>
              <a:t>‹#›</a:t>
            </a:fld>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游ゴシック" panose="020B0400000000000000" pitchFamily="50" charset="-128"/>
                <a:ea typeface="游ゴシック" panose="020B0400000000000000"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游ゴシック" panose="020B0400000000000000" pitchFamily="50" charset="-128"/>
                <a:ea typeface="游ゴシック" panose="020B0400000000000000" pitchFamily="50" charset="-128"/>
              </a:defRPr>
            </a:lvl1pPr>
          </a:lstStyle>
          <a:p>
            <a:fld id="{E70F7C21-A37A-4B2B-AFF5-F67750671CD2}" type="datetimeFigureOut">
              <a:rPr lang="ja-JP" altLang="en-US" smtClean="0"/>
              <a:pPr/>
              <a:t>2024/7/2</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游ゴシック" panose="020B0400000000000000" pitchFamily="50" charset="-128"/>
                <a:ea typeface="游ゴシック" panose="020B0400000000000000"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游ゴシック" panose="020B0400000000000000" pitchFamily="50" charset="-128"/>
                <a:ea typeface="游ゴシック" panose="020B0400000000000000" pitchFamily="50" charset="-128"/>
              </a:defRPr>
            </a:lvl1pPr>
          </a:lstStyle>
          <a:p>
            <a:fld id="{0D738974-03E0-4E73-B541-7454D88B2C03}" type="slidenum">
              <a:rPr lang="ja-JP" altLang="en-US" smtClean="0"/>
              <a:pPr/>
              <a:t>‹#›</a:t>
            </a:fld>
            <a:endParaRPr lang="ja-JP" altLang="en-US" dirty="0"/>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游ゴシック" panose="020B0400000000000000" pitchFamily="50" charset="-128"/>
        <a:ea typeface="游ゴシック" panose="020B0400000000000000" pitchFamily="50" charset="-128"/>
        <a:cs typeface="+mn-cs"/>
      </a:defRPr>
    </a:lvl1pPr>
    <a:lvl2pPr marL="457200" algn="l" defTabSz="914400" rtl="0" eaLnBrk="1" latinLnBrk="0" hangingPunct="1">
      <a:defRPr kumimoji="1" sz="1200" kern="1200">
        <a:solidFill>
          <a:schemeClr val="tx1"/>
        </a:solidFill>
        <a:latin typeface="游ゴシック" panose="020B0400000000000000" pitchFamily="50" charset="-128"/>
        <a:ea typeface="游ゴシック" panose="020B0400000000000000" pitchFamily="50" charset="-128"/>
        <a:cs typeface="+mn-cs"/>
      </a:defRPr>
    </a:lvl2pPr>
    <a:lvl3pPr marL="914400" algn="l" defTabSz="914400" rtl="0" eaLnBrk="1" latinLnBrk="0" hangingPunct="1">
      <a:defRPr kumimoji="1" sz="1200" kern="1200">
        <a:solidFill>
          <a:schemeClr val="tx1"/>
        </a:solidFill>
        <a:latin typeface="游ゴシック" panose="020B0400000000000000" pitchFamily="50" charset="-128"/>
        <a:ea typeface="游ゴシック" panose="020B0400000000000000" pitchFamily="50" charset="-128"/>
        <a:cs typeface="+mn-cs"/>
      </a:defRPr>
    </a:lvl3pPr>
    <a:lvl4pPr marL="1371600" algn="l" defTabSz="914400" rtl="0" eaLnBrk="1" latinLnBrk="0" hangingPunct="1">
      <a:defRPr kumimoji="1" sz="1200" kern="1200">
        <a:solidFill>
          <a:schemeClr val="tx1"/>
        </a:solidFill>
        <a:latin typeface="游ゴシック" panose="020B0400000000000000" pitchFamily="50" charset="-128"/>
        <a:ea typeface="游ゴシック" panose="020B0400000000000000" pitchFamily="50" charset="-128"/>
        <a:cs typeface="+mn-cs"/>
      </a:defRPr>
    </a:lvl4pPr>
    <a:lvl5pPr marL="1828800" algn="l" defTabSz="914400" rtl="0" eaLnBrk="1" latinLnBrk="0" hangingPunct="1">
      <a:defRPr kumimoji="1" sz="1200" kern="1200">
        <a:solidFill>
          <a:schemeClr val="tx1"/>
        </a:solidFill>
        <a:latin typeface="游ゴシック" panose="020B0400000000000000" pitchFamily="50" charset="-128"/>
        <a:ea typeface="游ゴシック" panose="020B0400000000000000"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latin typeface="游ゴシック" panose="020B0400000000000000" pitchFamily="50" charset="-128"/>
                <a:ea typeface="游ゴシック" panose="020B0400000000000000" pitchFamily="50" charset="-128"/>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0" marR="0" indent="0" algn="ctr" defTabSz="1079473" rtl="0" eaLnBrk="1" fontAlgn="ctr" latinLnBrk="0" hangingPunct="1">
              <a:lnSpc>
                <a:spcPct val="100000"/>
              </a:lnSpc>
              <a:spcBef>
                <a:spcPct val="10000"/>
              </a:spcBef>
              <a:spcAft>
                <a:spcPct val="10000"/>
              </a:spcAft>
              <a:buClr>
                <a:srgbClr val="87867E"/>
              </a:buClr>
              <a:buSzTx/>
              <a:buFontTx/>
              <a:buNone/>
              <a:tabLst/>
              <a:defRPr kumimoji="0" sz="2800" baseline="0">
                <a:solidFill>
                  <a:srgbClr val="797979"/>
                </a:solidFill>
                <a:latin typeface="Agency FB" panose="020B0503020202020204" pitchFamily="34" charset="0"/>
                <a:ea typeface="BIZ UDPゴシック" panose="020B0400000000000000"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サブタイトルの書式設定あああ</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806653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游ゴシック" panose="020B0400000000000000" pitchFamily="50" charset="-128"/>
                <a:ea typeface="游ゴシック" panose="020B0400000000000000" pitchFamily="50" charset="-128"/>
              </a:defRPr>
            </a:lvl1pPr>
            <a:lvl2pPr>
              <a:defRPr>
                <a:solidFill>
                  <a:srgbClr val="20252B"/>
                </a:solidFill>
                <a:latin typeface="游ゴシック" panose="020B0400000000000000" pitchFamily="50" charset="-128"/>
                <a:ea typeface="游ゴシック" panose="020B0400000000000000" pitchFamily="50" charset="-128"/>
              </a:defRPr>
            </a:lvl2pPr>
            <a:lvl3pPr>
              <a:defRPr>
                <a:solidFill>
                  <a:srgbClr val="20252B"/>
                </a:solidFill>
                <a:latin typeface="游ゴシック" panose="020B0400000000000000" pitchFamily="50" charset="-128"/>
                <a:ea typeface="游ゴシック" panose="020B0400000000000000" pitchFamily="50" charset="-128"/>
              </a:defRPr>
            </a:lvl3pPr>
            <a:lvl4pPr>
              <a:defRPr>
                <a:solidFill>
                  <a:srgbClr val="20252B"/>
                </a:solidFill>
                <a:latin typeface="游ゴシック" panose="020B0400000000000000" pitchFamily="50" charset="-128"/>
                <a:ea typeface="游ゴシック" panose="020B0400000000000000" pitchFamily="50" charset="-128"/>
              </a:defRPr>
            </a:lvl4pPr>
            <a:lvl5pPr>
              <a:defRPr>
                <a:solidFill>
                  <a:srgbClr val="20252B"/>
                </a:solidFill>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27th June 2024</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mn-ea"/>
                <a:ea typeface="+mn-ea"/>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37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27th June 2024</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3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27th June 2024</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0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BIZ UDPゴシック" panose="020B0400000000000000" pitchFamily="50" charset="-128"/>
                <a:ea typeface="BIZ UDPゴシック" panose="020B0400000000000000"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grpSp>
    </p:spTree>
    <p:extLst>
      <p:ext uri="{BB962C8B-B14F-4D97-AF65-F5344CB8AC3E}">
        <p14:creationId xmlns:p14="http://schemas.microsoft.com/office/powerpoint/2010/main" val="615832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游ゴシック" panose="020B0400000000000000" pitchFamily="50" charset="-128"/>
                <a:ea typeface="游ゴシック" panose="020B0400000000000000" pitchFamily="50" charset="-128"/>
              </a:defRPr>
            </a:lvl1pPr>
            <a:lvl2pPr>
              <a:defRPr>
                <a:solidFill>
                  <a:srgbClr val="20252B"/>
                </a:solidFill>
                <a:latin typeface="游ゴシック" panose="020B0400000000000000" pitchFamily="50" charset="-128"/>
                <a:ea typeface="游ゴシック" panose="020B0400000000000000" pitchFamily="50" charset="-128"/>
              </a:defRPr>
            </a:lvl2pPr>
            <a:lvl3pPr>
              <a:defRPr>
                <a:solidFill>
                  <a:srgbClr val="20252B"/>
                </a:solidFill>
                <a:latin typeface="游ゴシック" panose="020B0400000000000000" pitchFamily="50" charset="-128"/>
                <a:ea typeface="游ゴシック" panose="020B0400000000000000" pitchFamily="50" charset="-128"/>
              </a:defRPr>
            </a:lvl3pPr>
            <a:lvl4pPr>
              <a:defRPr>
                <a:solidFill>
                  <a:srgbClr val="20252B"/>
                </a:solidFill>
                <a:latin typeface="游ゴシック" panose="020B0400000000000000" pitchFamily="50" charset="-128"/>
                <a:ea typeface="游ゴシック" panose="020B0400000000000000" pitchFamily="50" charset="-128"/>
              </a:defRPr>
            </a:lvl4pPr>
            <a:lvl5pPr>
              <a:defRPr>
                <a:solidFill>
                  <a:srgbClr val="20252B"/>
                </a:solidFill>
                <a:latin typeface="游ゴシック" panose="020B0400000000000000" pitchFamily="50" charset="-128"/>
                <a:ea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BIZ UDPゴシック" panose="020B0400000000000000" pitchFamily="50" charset="-128"/>
                <a:ea typeface="BIZ UDPゴシック" panose="020B0400000000000000" pitchFamily="50" charset="-128"/>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BIZ UDPゴシック" panose="020B0400000000000000" pitchFamily="50" charset="-128"/>
                <a:ea typeface="BIZ UDPゴシック" panose="020B0400000000000000" pitchFamily="50" charset="-128"/>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1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BIZ UDPゴシック" panose="020B0400000000000000" pitchFamily="50" charset="-128"/>
                <a:ea typeface="BIZ UDPゴシック" panose="020B0400000000000000" pitchFamily="50" charset="-128"/>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45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openchainproject.org/" TargetMode="External"/><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hyperlink" Target="https://creativecommons.org/publicdomain/zero/1.0/" TargetMode="Externa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www.openchainproject.org/" TargetMode="External"/><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hyperlink" Target="https://creativecommons.org/licenses/by-nd/4.0/" TargetMode="Externa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317392-95DB-4C41-ED98-64417AA9A5FA}"/>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061" y="6581914"/>
            <a:ext cx="762000" cy="142697"/>
          </a:xfrm>
          <a:prstGeom prst="rect">
            <a:avLst/>
          </a:prstGeom>
          <a:noFill/>
          <a:extLst>
            <a:ext uri="{909E8E84-426E-40DD-AFC4-6F175D3DCCD1}">
              <a14:hiddenFill xmlns:a14="http://schemas.microsoft.com/office/drawing/2010/main">
                <a:solidFill>
                  <a:srgbClr val="FFFFFF"/>
                </a:solidFill>
              </a14:hiddenFill>
            </a:ext>
          </a:extLst>
        </p:spPr>
      </p:pic>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BIZ UDPゴシック" panose="020B0400000000000000" pitchFamily="50" charset="-128"/>
                <a:ea typeface="BIZ UDPゴシック" panose="020B0400000000000000" pitchFamily="50" charset="-128"/>
              </a:defRPr>
            </a:lvl1p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15" name="Picture 2" descr="OpenChain">
            <a:hlinkClick r:id="rId8"/>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5">
            <a:extLst>
              <a:ext uri="{FF2B5EF4-FFF2-40B4-BE49-F238E27FC236}">
                <a16:creationId xmlns:a16="http://schemas.microsoft.com/office/drawing/2014/main" id="{9C6DCDB6-6389-63A7-341C-614DB2FF6952}"/>
              </a:ext>
            </a:extLst>
          </p:cNvPr>
          <p:cNvSpPr txBox="1">
            <a:spLocks/>
          </p:cNvSpPr>
          <p:nvPr userDrawn="1"/>
        </p:nvSpPr>
        <p:spPr>
          <a:xfrm>
            <a:off x="1331338" y="6526212"/>
            <a:ext cx="6105781"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latin typeface="游ゴシック" panose="020B0400000000000000" pitchFamily="50" charset="-128"/>
                <a:ea typeface="游ゴシック" panose="020B0400000000000000" pitchFamily="50" charset="-128"/>
              </a:rPr>
              <a:t>This slide is licensed under </a:t>
            </a:r>
            <a:r>
              <a:rPr lang="en-US" altLang="ja-JP" sz="1200" dirty="0">
                <a:solidFill>
                  <a:schemeClr val="tx1"/>
                </a:solidFill>
                <a:latin typeface="游ゴシック" panose="020B0400000000000000" pitchFamily="50" charset="-128"/>
                <a:ea typeface="游ゴシック" panose="020B0400000000000000" pitchFamily="50" charset="-128"/>
                <a:hlinkClick r:id="rId10"/>
              </a:rPr>
              <a:t>the Creative Commons Zero 1.0 Universal </a:t>
            </a:r>
            <a:endParaRPr lang="ja-JP" altLang="en-US" sz="1200"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游ゴシック" panose="020B0400000000000000" pitchFamily="50" charset="-128"/>
          <a:ea typeface="游ゴシック" panose="020B0400000000000000"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游ゴシック" panose="020B0400000000000000" pitchFamily="50" charset="-128"/>
          <a:ea typeface="游ゴシック" panose="020B0400000000000000"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游ゴシック" panose="020B0400000000000000" pitchFamily="50" charset="-128"/>
          <a:ea typeface="游ゴシック" panose="020B0400000000000000"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游ゴシック" panose="020B0400000000000000" pitchFamily="50" charset="-128"/>
          <a:ea typeface="游ゴシック" panose="020B0400000000000000"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游ゴシック" panose="020B0400000000000000" pitchFamily="50" charset="-128"/>
          <a:ea typeface="游ゴシック" panose="020B0400000000000000"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B0052E-BEBD-0C90-D121-5E6B8BB929C3}"/>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061" y="6581159"/>
            <a:ext cx="762000" cy="142697"/>
          </a:xfrm>
          <a:prstGeom prst="rect">
            <a:avLst/>
          </a:prstGeom>
          <a:noFill/>
          <a:extLst>
            <a:ext uri="{909E8E84-426E-40DD-AFC4-6F175D3DCCD1}">
              <a14:hiddenFill xmlns:a14="http://schemas.microsoft.com/office/drawing/2010/main">
                <a:solidFill>
                  <a:srgbClr val="FFFFFF"/>
                </a:solidFill>
              </a14:hiddenFill>
            </a:ext>
          </a:extLst>
        </p:spPr>
      </p:pic>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游ゴシック" panose="020B0400000000000000" pitchFamily="50" charset="-128"/>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latin typeface="游ゴシック" panose="020B0400000000000000" pitchFamily="50" charset="-128"/>
                <a:ea typeface="游ゴシック" panose="020B0400000000000000" pitchFamily="50" charset="-128"/>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游ゴシック" panose="020B0400000000000000" pitchFamily="50" charset="-128"/>
                <a:ea typeface="游ゴシック" panose="020B0400000000000000" pitchFamily="50" charset="-128"/>
              </a:defRPr>
            </a:lvl1pPr>
          </a:lstStyle>
          <a:p>
            <a:fld id="{9E677C9D-2908-4B51-B245-D0108F3FAF17}" type="slidenum">
              <a:rPr lang="ja-JP" altLang="en-US" smtClean="0"/>
              <a:pPr/>
              <a:t>‹#›</a:t>
            </a:fld>
            <a:endParaRPr lang="ja-JP" altLang="en-US" dirty="0"/>
          </a:p>
        </p:txBody>
      </p:sp>
      <p:pic>
        <p:nvPicPr>
          <p:cNvPr id="15" name="Picture 2" descr="OpenChain">
            <a:hlinkClick r:id="rId8"/>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5">
            <a:extLst>
              <a:ext uri="{FF2B5EF4-FFF2-40B4-BE49-F238E27FC236}">
                <a16:creationId xmlns:a16="http://schemas.microsoft.com/office/drawing/2014/main" id="{09822032-D355-3D42-184E-77428F0F8B63}"/>
              </a:ext>
            </a:extLst>
          </p:cNvPr>
          <p:cNvSpPr txBox="1">
            <a:spLocks/>
          </p:cNvSpPr>
          <p:nvPr userDrawn="1"/>
        </p:nvSpPr>
        <p:spPr>
          <a:xfrm>
            <a:off x="1331338" y="6526212"/>
            <a:ext cx="7763980"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latin typeface="游ゴシック" panose="020B0400000000000000" pitchFamily="50" charset="-128"/>
                <a:ea typeface="游ゴシック" panose="020B0400000000000000" pitchFamily="50" charset="-128"/>
              </a:rPr>
              <a:t>This slide is licensed under </a:t>
            </a:r>
            <a:r>
              <a:rPr lang="en-US" altLang="ja-JP" sz="1200" dirty="0">
                <a:solidFill>
                  <a:schemeClr val="tx1"/>
                </a:solidFill>
                <a:latin typeface="游ゴシック" panose="020B0400000000000000" pitchFamily="50" charset="-128"/>
                <a:ea typeface="游ゴシック" panose="020B0400000000000000" pitchFamily="50" charset="-128"/>
                <a:hlinkClick r:id="rId10"/>
              </a:rPr>
              <a:t>the Creative Commons Attribution-</a:t>
            </a:r>
            <a:r>
              <a:rPr lang="en-US" altLang="ja-JP" sz="1200" dirty="0" err="1">
                <a:solidFill>
                  <a:schemeClr val="tx1"/>
                </a:solidFill>
                <a:latin typeface="游ゴシック" panose="020B0400000000000000" pitchFamily="50" charset="-128"/>
                <a:ea typeface="游ゴシック" panose="020B0400000000000000" pitchFamily="50" charset="-128"/>
                <a:hlinkClick r:id="rId10"/>
              </a:rPr>
              <a:t>NoDerivs</a:t>
            </a:r>
            <a:r>
              <a:rPr lang="en-US" altLang="ja-JP" sz="1200" dirty="0">
                <a:solidFill>
                  <a:schemeClr val="tx1"/>
                </a:solidFill>
                <a:latin typeface="游ゴシック" panose="020B0400000000000000" pitchFamily="50" charset="-128"/>
                <a:ea typeface="游ゴシック" panose="020B0400000000000000" pitchFamily="50" charset="-128"/>
                <a:hlinkClick r:id="rId10"/>
              </a:rPr>
              <a:t> 4.0 International</a:t>
            </a:r>
            <a:endParaRPr lang="ja-JP" altLang="en-US" sz="1200"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599905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8"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游ゴシック" panose="020B0400000000000000" pitchFamily="50" charset="-128"/>
          <a:ea typeface="游ゴシック" panose="020B0400000000000000"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游ゴシック" panose="020B0400000000000000" pitchFamily="50" charset="-128"/>
          <a:ea typeface="游ゴシック" panose="020B0400000000000000"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游ゴシック" panose="020B0400000000000000" pitchFamily="50" charset="-128"/>
          <a:ea typeface="游ゴシック" panose="020B0400000000000000"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游ゴシック" panose="020B0400000000000000" pitchFamily="50" charset="-128"/>
          <a:ea typeface="游ゴシック" panose="020B0400000000000000"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游ゴシック" panose="020B0400000000000000" pitchFamily="50" charset="-128"/>
          <a:ea typeface="游ゴシック" panose="020B0400000000000000"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ja-JP" altLang="en-US" dirty="0"/>
              <a:t>会場ホストからのお願い</a:t>
            </a:r>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a:buFont typeface="Wingdings" panose="05000000000000000000" pitchFamily="2" charset="2"/>
              <a:buChar char="l"/>
            </a:pPr>
            <a:r>
              <a:rPr lang="ja-JP" altLang="en-US" sz="2400" dirty="0"/>
              <a:t>ゲスト用</a:t>
            </a:r>
            <a:r>
              <a:rPr lang="en-US" altLang="ja-JP" sz="2400" dirty="0" err="1"/>
              <a:t>Wifi</a:t>
            </a:r>
            <a:r>
              <a:rPr lang="ja-JP" altLang="en-US" sz="2400" dirty="0"/>
              <a:t>の利用</a:t>
            </a:r>
            <a:endParaRPr lang="en-US" altLang="ja-JP" sz="2400" dirty="0"/>
          </a:p>
          <a:p>
            <a:pPr marL="0" indent="0">
              <a:buNone/>
            </a:pPr>
            <a:r>
              <a:rPr lang="ja-JP" altLang="en-US" sz="2400" dirty="0"/>
              <a:t>　当日現地に表示予定</a:t>
            </a:r>
            <a:endParaRPr lang="en-US" altLang="ja-JP" sz="2400" dirty="0"/>
          </a:p>
          <a:p>
            <a:pPr marL="0" indent="0">
              <a:buNone/>
            </a:pPr>
            <a:endParaRPr lang="en-US" altLang="ja-JP" sz="2400" dirty="0"/>
          </a:p>
          <a:p>
            <a:pPr>
              <a:buFont typeface="Wingdings" panose="05000000000000000000" pitchFamily="2" charset="2"/>
              <a:buChar char="l"/>
            </a:pPr>
            <a:r>
              <a:rPr lang="ja-JP" altLang="en-US" sz="2400" dirty="0"/>
              <a:t>ゲストカードの返却</a:t>
            </a:r>
            <a:endParaRPr lang="en-US" altLang="ja-JP" sz="2400" dirty="0"/>
          </a:p>
          <a:p>
            <a:pPr marL="0" indent="0">
              <a:buNone/>
            </a:pPr>
            <a:r>
              <a:rPr lang="ja-JP" altLang="en-US" sz="2400" dirty="0"/>
              <a:t>　受付でお渡ししたカードは、最後に運営担当者に返却をお願いします</a:t>
            </a:r>
            <a:endParaRPr lang="en-US" altLang="ja-JP" sz="2400" dirty="0"/>
          </a:p>
          <a:p>
            <a:pPr marL="0" indent="0">
              <a:buNone/>
            </a:pPr>
            <a:r>
              <a:rPr lang="ja-JP" altLang="en-US" sz="2400" dirty="0"/>
              <a:t>　急用等で会場を退室してお帰りになる際も、必ず運営担当者へ手渡し</a:t>
            </a:r>
            <a:endParaRPr lang="en-US" altLang="ja-JP" sz="2400" dirty="0"/>
          </a:p>
          <a:p>
            <a:pPr marL="0" indent="0">
              <a:buNone/>
            </a:pPr>
            <a:r>
              <a:rPr lang="ja-JP" altLang="en-US" sz="2400" dirty="0"/>
              <a:t>　してください</a:t>
            </a:r>
            <a:endParaRPr lang="en-US" altLang="ja-JP" sz="2400" dirty="0"/>
          </a:p>
          <a:p>
            <a:pPr marL="0" indent="0">
              <a:buNone/>
            </a:pPr>
            <a:endParaRPr lang="en-US" altLang="ja-JP" sz="2400" dirty="0"/>
          </a:p>
          <a:p>
            <a:pPr>
              <a:buFont typeface="Wingdings" panose="05000000000000000000" pitchFamily="2" charset="2"/>
              <a:buChar char="l"/>
            </a:pPr>
            <a:r>
              <a:rPr lang="ja-JP" altLang="en-US" sz="2400" dirty="0"/>
              <a:t>懇親会参加費の集金</a:t>
            </a:r>
            <a:endParaRPr lang="en-US" altLang="ja-JP" sz="2400" dirty="0"/>
          </a:p>
          <a:p>
            <a:pPr marL="0" indent="0">
              <a:buNone/>
            </a:pPr>
            <a:r>
              <a:rPr lang="ja-JP" altLang="en-US" sz="2400" dirty="0"/>
              <a:t>　休憩時間までに、参加費の事前集金にご協力お願いします</a:t>
            </a:r>
          </a:p>
          <a:p>
            <a:pPr marL="0" indent="0">
              <a:buNone/>
            </a:pPr>
            <a:endParaRPr lang="en-US" altLang="ja-JP" sz="240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a:t>
            </a:fld>
            <a:endParaRPr lang="ja-JP" altLang="en-US" dirty="0"/>
          </a:p>
        </p:txBody>
      </p:sp>
    </p:spTree>
    <p:extLst>
      <p:ext uri="{BB962C8B-B14F-4D97-AF65-F5344CB8AC3E}">
        <p14:creationId xmlns:p14="http://schemas.microsoft.com/office/powerpoint/2010/main" val="93360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ja-JP" altLang="en-US" dirty="0"/>
              <a:t>タイムテーブル</a:t>
            </a:r>
            <a:r>
              <a:rPr kumimoji="1" lang="en-US" altLang="ja-JP" dirty="0"/>
              <a:t>【</a:t>
            </a:r>
            <a:r>
              <a:rPr kumimoji="1" lang="ja-JP" altLang="en-US" dirty="0"/>
              <a:t>第一部</a:t>
            </a:r>
            <a:r>
              <a:rPr kumimoji="1" lang="en-US" altLang="ja-JP" dirty="0"/>
              <a:t>】Zoom</a:t>
            </a:r>
            <a:r>
              <a:rPr kumimoji="1" lang="ja-JP" altLang="en-US" dirty="0"/>
              <a:t>配信あり</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graphicFrame>
        <p:nvGraphicFramePr>
          <p:cNvPr id="7" name="表 6">
            <a:extLst>
              <a:ext uri="{FF2B5EF4-FFF2-40B4-BE49-F238E27FC236}">
                <a16:creationId xmlns:a16="http://schemas.microsoft.com/office/drawing/2014/main" id="{FEF0E45E-5605-90EE-BC3F-B4640F5CD492}"/>
              </a:ext>
            </a:extLst>
          </p:cNvPr>
          <p:cNvGraphicFramePr>
            <a:graphicFrameLocks noGrp="1"/>
          </p:cNvGraphicFramePr>
          <p:nvPr>
            <p:extLst>
              <p:ext uri="{D42A27DB-BD31-4B8C-83A1-F6EECF244321}">
                <p14:modId xmlns:p14="http://schemas.microsoft.com/office/powerpoint/2010/main" val="1420110309"/>
              </p:ext>
            </p:extLst>
          </p:nvPr>
        </p:nvGraphicFramePr>
        <p:xfrm>
          <a:off x="890271" y="1259909"/>
          <a:ext cx="10320001" cy="4165600"/>
        </p:xfrm>
        <a:graphic>
          <a:graphicData uri="http://schemas.openxmlformats.org/drawingml/2006/table">
            <a:tbl>
              <a:tblPr firstRow="1" bandRow="1">
                <a:tableStyleId>{5C22544A-7EE6-4342-B048-85BDC9FD1C3A}</a:tableStyleId>
              </a:tblPr>
              <a:tblGrid>
                <a:gridCol w="526548">
                  <a:extLst>
                    <a:ext uri="{9D8B030D-6E8A-4147-A177-3AD203B41FA5}">
                      <a16:colId xmlns:a16="http://schemas.microsoft.com/office/drawing/2014/main" val="1377262344"/>
                    </a:ext>
                  </a:extLst>
                </a:gridCol>
                <a:gridCol w="1014883">
                  <a:extLst>
                    <a:ext uri="{9D8B030D-6E8A-4147-A177-3AD203B41FA5}">
                      <a16:colId xmlns:a16="http://schemas.microsoft.com/office/drawing/2014/main" val="1625821593"/>
                    </a:ext>
                  </a:extLst>
                </a:gridCol>
                <a:gridCol w="4983982">
                  <a:extLst>
                    <a:ext uri="{9D8B030D-6E8A-4147-A177-3AD203B41FA5}">
                      <a16:colId xmlns:a16="http://schemas.microsoft.com/office/drawing/2014/main" val="3297318620"/>
                    </a:ext>
                  </a:extLst>
                </a:gridCol>
                <a:gridCol w="1214588">
                  <a:extLst>
                    <a:ext uri="{9D8B030D-6E8A-4147-A177-3AD203B41FA5}">
                      <a16:colId xmlns:a16="http://schemas.microsoft.com/office/drawing/2014/main" val="643500147"/>
                    </a:ext>
                  </a:extLst>
                </a:gridCol>
                <a:gridCol w="2580000">
                  <a:extLst>
                    <a:ext uri="{9D8B030D-6E8A-4147-A177-3AD203B41FA5}">
                      <a16:colId xmlns:a16="http://schemas.microsoft.com/office/drawing/2014/main" val="3610675391"/>
                    </a:ext>
                  </a:extLst>
                </a:gridCol>
              </a:tblGrid>
              <a:tr h="370840">
                <a:tc>
                  <a:txBody>
                    <a:bodyPr/>
                    <a:lstStyle/>
                    <a:p>
                      <a:r>
                        <a:rPr kumimoji="1" lang="en-US" altLang="ja-JP" sz="1400" b="1" dirty="0">
                          <a:latin typeface="+mn-ea"/>
                          <a:ea typeface="+mn-ea"/>
                        </a:rPr>
                        <a:t>#</a:t>
                      </a:r>
                      <a:endParaRPr kumimoji="1" lang="ja-JP" altLang="en-US" sz="1400" b="1" dirty="0">
                        <a:latin typeface="+mn-ea"/>
                        <a:ea typeface="+mn-ea"/>
                      </a:endParaRPr>
                    </a:p>
                  </a:txBody>
                  <a:tcPr>
                    <a:solidFill>
                      <a:srgbClr val="00849D"/>
                    </a:solidFill>
                  </a:tcPr>
                </a:tc>
                <a:tc>
                  <a:txBody>
                    <a:bodyPr/>
                    <a:lstStyle/>
                    <a:p>
                      <a:r>
                        <a:rPr kumimoji="1" lang="ja-JP" altLang="en-US" sz="1400" b="1" dirty="0">
                          <a:latin typeface="+mn-ea"/>
                          <a:ea typeface="+mn-ea"/>
                        </a:rPr>
                        <a:t>時刻</a:t>
                      </a:r>
                    </a:p>
                  </a:txBody>
                  <a:tcPr>
                    <a:solidFill>
                      <a:srgbClr val="00849D"/>
                    </a:solidFill>
                  </a:tcPr>
                </a:tc>
                <a:tc>
                  <a:txBody>
                    <a:bodyPr/>
                    <a:lstStyle/>
                    <a:p>
                      <a:r>
                        <a:rPr kumimoji="1" lang="ja-JP" altLang="en-US" sz="1400" b="1" dirty="0">
                          <a:latin typeface="+mn-ea"/>
                          <a:ea typeface="+mn-ea"/>
                        </a:rPr>
                        <a:t>内容</a:t>
                      </a:r>
                    </a:p>
                  </a:txBody>
                  <a:tcPr>
                    <a:solidFill>
                      <a:srgbClr val="00849D"/>
                    </a:solidFill>
                  </a:tcPr>
                </a:tc>
                <a:tc>
                  <a:txBody>
                    <a:bodyPr/>
                    <a:lstStyle/>
                    <a:p>
                      <a:endParaRPr kumimoji="1" lang="ja-JP" altLang="en-US" sz="1400" b="1" dirty="0">
                        <a:latin typeface="+mn-ea"/>
                        <a:ea typeface="+mn-ea"/>
                      </a:endParaRPr>
                    </a:p>
                  </a:txBody>
                  <a:tcPr>
                    <a:solidFill>
                      <a:srgbClr val="00849D"/>
                    </a:solidFill>
                  </a:tcPr>
                </a:tc>
                <a:tc>
                  <a:txBody>
                    <a:bodyPr/>
                    <a:lstStyle/>
                    <a:p>
                      <a:r>
                        <a:rPr kumimoji="1" lang="ja-JP" altLang="en-US" sz="1400" b="1" dirty="0">
                          <a:latin typeface="+mn-ea"/>
                          <a:ea typeface="+mn-ea"/>
                        </a:rPr>
                        <a:t>担当者</a:t>
                      </a:r>
                    </a:p>
                  </a:txBody>
                  <a:tcPr>
                    <a:solidFill>
                      <a:srgbClr val="00849D"/>
                    </a:solidFill>
                  </a:tcPr>
                </a:tc>
                <a:extLst>
                  <a:ext uri="{0D108BD9-81ED-4DB2-BD59-A6C34878D82A}">
                    <a16:rowId xmlns:a16="http://schemas.microsoft.com/office/drawing/2014/main" val="632577235"/>
                  </a:ext>
                </a:extLst>
              </a:tr>
              <a:tr h="370840">
                <a:tc>
                  <a:txBody>
                    <a:bodyPr/>
                    <a:lstStyle/>
                    <a:p>
                      <a:r>
                        <a:rPr kumimoji="1" lang="en-US" altLang="ja-JP" sz="1400" b="1" dirty="0">
                          <a:latin typeface="+mn-ea"/>
                          <a:ea typeface="+mn-ea"/>
                        </a:rPr>
                        <a:t>1</a:t>
                      </a:r>
                      <a:endParaRPr kumimoji="1" lang="ja-JP" altLang="en-US" sz="1400" b="1" dirty="0">
                        <a:latin typeface="+mn-ea"/>
                        <a:ea typeface="+mn-ea"/>
                      </a:endParaRPr>
                    </a:p>
                  </a:txBody>
                  <a:tcPr/>
                </a:tc>
                <a:tc>
                  <a:txBody>
                    <a:bodyPr/>
                    <a:lstStyle/>
                    <a:p>
                      <a:r>
                        <a:rPr kumimoji="1" lang="en-US" altLang="ja-JP" sz="1400" b="1" dirty="0">
                          <a:latin typeface="+mn-ea"/>
                          <a:ea typeface="+mn-ea"/>
                        </a:rPr>
                        <a:t>13:30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オープニング</a:t>
                      </a:r>
                    </a:p>
                  </a:txBody>
                  <a:tcPr/>
                </a:tc>
                <a:tc hMerge="1">
                  <a:txBody>
                    <a:bodyPr/>
                    <a:lstStyle/>
                    <a:p>
                      <a:endParaRPr kumimoji="1" lang="ja-JP" altLang="en-US" sz="1400" dirty="0">
                        <a:latin typeface="+mn-ea"/>
                        <a:ea typeface="+mn-ea"/>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1399005186"/>
                  </a:ext>
                </a:extLst>
              </a:tr>
              <a:tr h="370840">
                <a:tc>
                  <a:txBody>
                    <a:bodyPr/>
                    <a:lstStyle/>
                    <a:p>
                      <a:endParaRPr kumimoji="1" lang="ja-JP" altLang="en-US" sz="1400" b="1">
                        <a:latin typeface="+mn-ea"/>
                        <a:ea typeface="+mn-ea"/>
                      </a:endParaRPr>
                    </a:p>
                  </a:txBody>
                  <a:tcPr/>
                </a:tc>
                <a:tc>
                  <a:txBody>
                    <a:bodyPr/>
                    <a:lstStyle/>
                    <a:p>
                      <a:endParaRPr kumimoji="1" lang="ja-JP" altLang="en-US" sz="1400" b="1" dirty="0">
                        <a:latin typeface="+mn-ea"/>
                        <a:ea typeface="+mn-ea"/>
                      </a:endParaRPr>
                    </a:p>
                  </a:txBody>
                  <a:tcPr/>
                </a:tc>
                <a:tc>
                  <a:txBody>
                    <a:bodyPr/>
                    <a:lstStyle/>
                    <a:p>
                      <a:r>
                        <a:rPr kumimoji="1" lang="ja-JP" altLang="en-US" sz="1400" b="1" dirty="0">
                          <a:latin typeface="+mn-ea"/>
                          <a:ea typeface="+mn-ea"/>
                        </a:rPr>
                        <a:t>キーノート</a:t>
                      </a:r>
                    </a:p>
                  </a:txBody>
                  <a:tcPr/>
                </a:tc>
                <a:tc>
                  <a:txBody>
                    <a:bodyPr/>
                    <a:lstStyle/>
                    <a:p>
                      <a:r>
                        <a:rPr kumimoji="1" lang="en-US" altLang="ja-JP" sz="1400" b="1" dirty="0">
                          <a:latin typeface="+mn-ea"/>
                          <a:ea typeface="+mn-ea"/>
                        </a:rPr>
                        <a:t>(15</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en-US" altLang="ja-JP" sz="1200" b="1" dirty="0">
                          <a:latin typeface="+mn-ea"/>
                          <a:ea typeface="+mn-ea"/>
                        </a:rPr>
                        <a:t>OpenChain Shane Coughlan</a:t>
                      </a:r>
                      <a:r>
                        <a:rPr kumimoji="1" lang="ja-JP" altLang="en-US" sz="1200" b="1" dirty="0">
                          <a:latin typeface="+mn-ea"/>
                          <a:ea typeface="+mn-ea"/>
                        </a:rPr>
                        <a:t>さん</a:t>
                      </a:r>
                    </a:p>
                  </a:txBody>
                  <a:tcPr/>
                </a:tc>
                <a:extLst>
                  <a:ext uri="{0D108BD9-81ED-4DB2-BD59-A6C34878D82A}">
                    <a16:rowId xmlns:a16="http://schemas.microsoft.com/office/drawing/2014/main" val="2223040426"/>
                  </a:ext>
                </a:extLst>
              </a:tr>
              <a:tr h="370840">
                <a:tc>
                  <a:txBody>
                    <a:bodyPr/>
                    <a:lstStyle/>
                    <a:p>
                      <a:endParaRPr kumimoji="1" lang="ja-JP" altLang="en-US" sz="1400" b="1">
                        <a:latin typeface="+mn-ea"/>
                        <a:ea typeface="+mn-ea"/>
                      </a:endParaRPr>
                    </a:p>
                  </a:txBody>
                  <a:tcPr/>
                </a:tc>
                <a:tc>
                  <a:txBody>
                    <a:bodyPr/>
                    <a:lstStyle/>
                    <a:p>
                      <a:endParaRPr kumimoji="1" lang="ja-JP" altLang="en-US" sz="1400" b="1" dirty="0">
                        <a:latin typeface="+mn-ea"/>
                        <a:ea typeface="+mn-ea"/>
                      </a:endParaRPr>
                    </a:p>
                  </a:txBody>
                  <a:tcPr/>
                </a:tc>
                <a:tc>
                  <a:txBody>
                    <a:bodyPr/>
                    <a:lstStyle/>
                    <a:p>
                      <a:r>
                        <a:rPr kumimoji="1" lang="en-US" altLang="ja-JP" sz="1400" b="1" dirty="0">
                          <a:latin typeface="+mn-ea"/>
                          <a:ea typeface="+mn-ea"/>
                        </a:rPr>
                        <a:t>OpenChain Japan</a:t>
                      </a:r>
                      <a:r>
                        <a:rPr kumimoji="1" lang="ja-JP" altLang="en-US" sz="1400" b="1" dirty="0">
                          <a:latin typeface="+mn-ea"/>
                          <a:ea typeface="+mn-ea"/>
                        </a:rPr>
                        <a:t>について </a:t>
                      </a:r>
                    </a:p>
                  </a:txBody>
                  <a:tcPr/>
                </a:tc>
                <a:tc>
                  <a:txBody>
                    <a:bodyPr/>
                    <a:lstStyle/>
                    <a:p>
                      <a:r>
                        <a:rPr kumimoji="1" lang="en-US" altLang="ja-JP" sz="1400" b="1" dirty="0">
                          <a:latin typeface="+mn-ea"/>
                          <a:ea typeface="+mn-ea"/>
                        </a:rPr>
                        <a:t>(15</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トヨタ自動車株式会社 山下さん</a:t>
                      </a:r>
                    </a:p>
                  </a:txBody>
                  <a:tcPr/>
                </a:tc>
                <a:extLst>
                  <a:ext uri="{0D108BD9-81ED-4DB2-BD59-A6C34878D82A}">
                    <a16:rowId xmlns:a16="http://schemas.microsoft.com/office/drawing/2014/main" val="1331938130"/>
                  </a:ext>
                </a:extLst>
              </a:tr>
              <a:tr h="370840">
                <a:tc>
                  <a:txBody>
                    <a:bodyPr/>
                    <a:lstStyle/>
                    <a:p>
                      <a:endParaRPr kumimoji="1" lang="ja-JP" altLang="en-US" sz="1400" b="1" dirty="0">
                        <a:latin typeface="+mn-ea"/>
                        <a:ea typeface="+mn-ea"/>
                      </a:endParaRPr>
                    </a:p>
                  </a:txBody>
                  <a:tcPr/>
                </a:tc>
                <a:tc>
                  <a:txBody>
                    <a:bodyPr/>
                    <a:lstStyle/>
                    <a:p>
                      <a:endParaRPr kumimoji="1" lang="ja-JP" altLang="en-US" sz="1400" b="1" dirty="0">
                        <a:latin typeface="+mn-ea"/>
                        <a:ea typeface="+mn-ea"/>
                      </a:endParaRPr>
                    </a:p>
                  </a:txBody>
                  <a:tcPr/>
                </a:tc>
                <a:tc>
                  <a:txBody>
                    <a:bodyPr/>
                    <a:lstStyle/>
                    <a:p>
                      <a:r>
                        <a:rPr kumimoji="1" lang="ja-JP" altLang="en-US" sz="1400" b="1" dirty="0">
                          <a:latin typeface="+mn-ea"/>
                          <a:ea typeface="+mn-ea"/>
                        </a:rPr>
                        <a:t>キオクシアの</a:t>
                      </a:r>
                      <a:r>
                        <a:rPr kumimoji="1" lang="en-US" altLang="ja-JP" sz="1400" b="1" dirty="0">
                          <a:latin typeface="+mn-ea"/>
                          <a:ea typeface="+mn-ea"/>
                        </a:rPr>
                        <a:t>OSPO</a:t>
                      </a:r>
                      <a:r>
                        <a:rPr kumimoji="1" lang="ja-JP" altLang="en-US" sz="1400" b="1" dirty="0">
                          <a:latin typeface="+mn-ea"/>
                          <a:ea typeface="+mn-ea"/>
                        </a:rPr>
                        <a:t>立上げから現在の活動、 課題について </a:t>
                      </a:r>
                    </a:p>
                  </a:txBody>
                  <a:tcPr/>
                </a:tc>
                <a:tc>
                  <a:txBody>
                    <a:bodyPr/>
                    <a:lstStyle/>
                    <a:p>
                      <a:r>
                        <a:rPr kumimoji="1" lang="en-US" altLang="ja-JP" sz="1400" b="1" dirty="0">
                          <a:latin typeface="+mn-ea"/>
                          <a:ea typeface="+mn-ea"/>
                        </a:rPr>
                        <a:t>(30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キオクシア株式会社　關さん</a:t>
                      </a:r>
                    </a:p>
                  </a:txBody>
                  <a:tcPr/>
                </a:tc>
                <a:extLst>
                  <a:ext uri="{0D108BD9-81ED-4DB2-BD59-A6C34878D82A}">
                    <a16:rowId xmlns:a16="http://schemas.microsoft.com/office/drawing/2014/main" val="3207993215"/>
                  </a:ext>
                </a:extLst>
              </a:tr>
              <a:tr h="370840">
                <a:tc>
                  <a:txBody>
                    <a:bodyPr/>
                    <a:lstStyle/>
                    <a:p>
                      <a:r>
                        <a:rPr kumimoji="1" lang="en-US" altLang="ja-JP" sz="1400" b="1" dirty="0">
                          <a:latin typeface="+mn-ea"/>
                          <a:ea typeface="+mn-ea"/>
                        </a:rPr>
                        <a:t>2</a:t>
                      </a:r>
                      <a:endParaRPr kumimoji="1" lang="ja-JP" altLang="en-US" sz="1400" b="1" dirty="0">
                        <a:latin typeface="+mn-ea"/>
                        <a:ea typeface="+mn-ea"/>
                      </a:endParaRPr>
                    </a:p>
                  </a:txBody>
                  <a:tcPr/>
                </a:tc>
                <a:tc>
                  <a:txBody>
                    <a:bodyPr/>
                    <a:lstStyle/>
                    <a:p>
                      <a:r>
                        <a:rPr kumimoji="1" lang="en-US" altLang="ja-JP" sz="1400" b="1" dirty="0">
                          <a:latin typeface="+mn-ea"/>
                          <a:ea typeface="+mn-ea"/>
                        </a:rPr>
                        <a:t>14:30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メインセッション① </a:t>
                      </a:r>
                      <a:r>
                        <a:rPr kumimoji="1" lang="en-US" altLang="ja-JP" sz="1400" b="1" dirty="0">
                          <a:latin typeface="+mn-ea"/>
                          <a:ea typeface="+mn-ea"/>
                        </a:rPr>
                        <a:t>- </a:t>
                      </a:r>
                      <a:r>
                        <a:rPr kumimoji="1" lang="ja-JP" altLang="en-US" sz="1400" b="1" dirty="0">
                          <a:latin typeface="+mn-ea"/>
                          <a:ea typeface="+mn-ea"/>
                        </a:rPr>
                        <a:t>日本企業における</a:t>
                      </a:r>
                      <a:r>
                        <a:rPr kumimoji="1" lang="en-US" altLang="ja-JP" sz="1400" b="1" dirty="0">
                          <a:latin typeface="+mn-ea"/>
                          <a:ea typeface="+mn-ea"/>
                        </a:rPr>
                        <a:t>OSPO</a:t>
                      </a:r>
                      <a:r>
                        <a:rPr kumimoji="1" lang="ja-JP" altLang="en-US" sz="1400" b="1" dirty="0">
                          <a:latin typeface="+mn-ea"/>
                          <a:ea typeface="+mn-ea"/>
                        </a:rPr>
                        <a:t>の事例 </a:t>
                      </a:r>
                      <a:r>
                        <a:rPr kumimoji="1" lang="en-US" altLang="ja-JP" sz="1400" b="1" dirty="0">
                          <a:latin typeface="+mn-ea"/>
                          <a:ea typeface="+mn-ea"/>
                        </a:rPr>
                        <a:t>-</a:t>
                      </a:r>
                    </a:p>
                  </a:txBody>
                  <a:tcPr/>
                </a:tc>
                <a:tc hMerge="1">
                  <a:txBody>
                    <a:bodyPr/>
                    <a:lstStyle/>
                    <a:p>
                      <a:endParaRPr kumimoji="1" lang="en-US" altLang="ja-JP" sz="1400" dirty="0">
                        <a:latin typeface="+mn-ea"/>
                        <a:ea typeface="+mn-ea"/>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3716533709"/>
                  </a:ext>
                </a:extLst>
              </a:tr>
              <a:tr h="370840">
                <a:tc>
                  <a:txBody>
                    <a:bodyPr/>
                    <a:lstStyle/>
                    <a:p>
                      <a:endParaRPr kumimoji="1" lang="ja-JP" altLang="en-US" sz="1400" b="1" dirty="0">
                        <a:latin typeface="+mn-ea"/>
                        <a:ea typeface="+mn-ea"/>
                      </a:endParaRPr>
                    </a:p>
                  </a:txBody>
                  <a:tcPr/>
                </a:tc>
                <a:tc>
                  <a:txBody>
                    <a:bodyPr/>
                    <a:lstStyle/>
                    <a:p>
                      <a:endParaRPr kumimoji="1" lang="ja-JP" altLang="en-US" sz="1400" b="1" dirty="0">
                        <a:latin typeface="+mn-ea"/>
                        <a:ea typeface="+mn-ea"/>
                      </a:endParaRPr>
                    </a:p>
                  </a:txBody>
                  <a:tcPr/>
                </a:tc>
                <a:tc>
                  <a:txBody>
                    <a:bodyPr/>
                    <a:lstStyle/>
                    <a:p>
                      <a:r>
                        <a:rPr kumimoji="1" lang="en-US" altLang="ja-JP" sz="1400" b="1" dirty="0">
                          <a:latin typeface="+mn-ea"/>
                          <a:ea typeface="+mn-ea"/>
                        </a:rPr>
                        <a:t>【</a:t>
                      </a:r>
                      <a:r>
                        <a:rPr kumimoji="1" lang="ja-JP" altLang="en-US" sz="1400" b="1" dirty="0">
                          <a:latin typeface="+mn-ea"/>
                          <a:ea typeface="+mn-ea"/>
                        </a:rPr>
                        <a:t>基調講演</a:t>
                      </a:r>
                      <a:r>
                        <a:rPr kumimoji="1" lang="en-US" altLang="ja-JP" sz="1400" b="1" dirty="0">
                          <a:latin typeface="+mn-ea"/>
                          <a:ea typeface="+mn-ea"/>
                        </a:rPr>
                        <a:t>】OSS</a:t>
                      </a:r>
                      <a:r>
                        <a:rPr kumimoji="1" lang="ja-JP" altLang="en-US" sz="1400" b="1" dirty="0">
                          <a:latin typeface="+mn-ea"/>
                          <a:ea typeface="+mn-ea"/>
                        </a:rPr>
                        <a:t>推進チームの活動紹介</a:t>
                      </a:r>
                    </a:p>
                  </a:txBody>
                  <a:tcPr/>
                </a:tc>
                <a:tc>
                  <a:txBody>
                    <a:bodyPr/>
                    <a:lstStyle/>
                    <a:p>
                      <a:r>
                        <a:rPr kumimoji="1" lang="en-US" altLang="ja-JP" sz="1400" b="1" dirty="0">
                          <a:latin typeface="+mn-ea"/>
                          <a:ea typeface="+mn-ea"/>
                        </a:rPr>
                        <a:t>(30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サイボウズ株式会社　武内さん</a:t>
                      </a:r>
                    </a:p>
                  </a:txBody>
                  <a:tcPr/>
                </a:tc>
                <a:extLst>
                  <a:ext uri="{0D108BD9-81ED-4DB2-BD59-A6C34878D82A}">
                    <a16:rowId xmlns:a16="http://schemas.microsoft.com/office/drawing/2014/main" val="2141659412"/>
                  </a:ext>
                </a:extLst>
              </a:tr>
              <a:tr h="370840">
                <a:tc>
                  <a:txBody>
                    <a:bodyPr/>
                    <a:lstStyle/>
                    <a:p>
                      <a:endParaRPr kumimoji="1" lang="ja-JP" altLang="en-US" sz="1400" b="1" dirty="0">
                        <a:latin typeface="+mn-ea"/>
                        <a:ea typeface="+mn-ea"/>
                      </a:endParaRPr>
                    </a:p>
                  </a:txBody>
                  <a:tcPr/>
                </a:tc>
                <a:tc>
                  <a:txBody>
                    <a:bodyPr/>
                    <a:lstStyle/>
                    <a:p>
                      <a:endParaRPr kumimoji="1" lang="ja-JP" altLang="en-US" sz="1400" b="1">
                        <a:latin typeface="+mn-ea"/>
                        <a:ea typeface="+mn-ea"/>
                      </a:endParaRPr>
                    </a:p>
                  </a:txBody>
                  <a:tcPr/>
                </a:tc>
                <a:tc>
                  <a:txBody>
                    <a:bodyPr/>
                    <a:lstStyle/>
                    <a:p>
                      <a:r>
                        <a:rPr kumimoji="1" lang="en-US" altLang="ja-JP" sz="1400" b="1" dirty="0">
                          <a:latin typeface="+mn-ea"/>
                          <a:ea typeface="+mn-ea"/>
                        </a:rPr>
                        <a:t>OSPO</a:t>
                      </a:r>
                      <a:r>
                        <a:rPr kumimoji="1" lang="ja-JP" altLang="en-US" sz="1400" b="1" dirty="0">
                          <a:latin typeface="+mn-ea"/>
                          <a:ea typeface="+mn-ea"/>
                        </a:rPr>
                        <a:t>の活動紹介</a:t>
                      </a:r>
                    </a:p>
                  </a:txBody>
                  <a:tcPr/>
                </a:tc>
                <a:tc>
                  <a:txBody>
                    <a:bodyPr/>
                    <a:lstStyle/>
                    <a:p>
                      <a:r>
                        <a:rPr kumimoji="1" lang="en-US" altLang="ja-JP" sz="1400" b="1" dirty="0">
                          <a:latin typeface="+mn-ea"/>
                          <a:ea typeface="+mn-ea"/>
                        </a:rPr>
                        <a:t>(20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トヨタ自動車株式会社　遠藤さん</a:t>
                      </a:r>
                    </a:p>
                  </a:txBody>
                  <a:tcPr/>
                </a:tc>
                <a:extLst>
                  <a:ext uri="{0D108BD9-81ED-4DB2-BD59-A6C34878D82A}">
                    <a16:rowId xmlns:a16="http://schemas.microsoft.com/office/drawing/2014/main" val="231538647"/>
                  </a:ext>
                </a:extLst>
              </a:tr>
              <a:tr h="370840">
                <a:tc>
                  <a:txBody>
                    <a:bodyPr/>
                    <a:lstStyle/>
                    <a:p>
                      <a:r>
                        <a:rPr kumimoji="1" lang="en-US" altLang="ja-JP" sz="1400" b="1" dirty="0">
                          <a:latin typeface="+mn-ea"/>
                          <a:ea typeface="+mn-ea"/>
                        </a:rPr>
                        <a:t>3</a:t>
                      </a:r>
                      <a:endParaRPr kumimoji="1" lang="ja-JP" altLang="en-US" sz="1400" b="1" dirty="0">
                        <a:latin typeface="+mn-ea"/>
                        <a:ea typeface="+mn-ea"/>
                      </a:endParaRPr>
                    </a:p>
                  </a:txBody>
                  <a:tcPr/>
                </a:tc>
                <a:tc>
                  <a:txBody>
                    <a:bodyPr/>
                    <a:lstStyle/>
                    <a:p>
                      <a:r>
                        <a:rPr kumimoji="1" lang="en-US" altLang="ja-JP" sz="1400" b="1" dirty="0">
                          <a:latin typeface="+mn-ea"/>
                          <a:ea typeface="+mn-ea"/>
                        </a:rPr>
                        <a:t>15:20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メインセッション② </a:t>
                      </a:r>
                      <a:r>
                        <a:rPr kumimoji="1" lang="en-US" altLang="ja-JP" sz="1400" b="1" dirty="0">
                          <a:latin typeface="+mn-ea"/>
                          <a:ea typeface="+mn-ea"/>
                        </a:rPr>
                        <a:t>- </a:t>
                      </a:r>
                      <a:r>
                        <a:rPr kumimoji="1" lang="ja-JP" altLang="en-US" sz="1400" b="1" dirty="0">
                          <a:latin typeface="+mn-ea"/>
                          <a:ea typeface="+mn-ea"/>
                        </a:rPr>
                        <a:t>会場参加者による</a:t>
                      </a:r>
                      <a:r>
                        <a:rPr kumimoji="1" lang="en-US" altLang="ja-JP" sz="1400" b="1" dirty="0">
                          <a:latin typeface="+mn-ea"/>
                          <a:ea typeface="+mn-ea"/>
                        </a:rPr>
                        <a:t>BOF -</a:t>
                      </a:r>
                    </a:p>
                  </a:txBody>
                  <a:tcPr/>
                </a:tc>
                <a:tc hMerge="1">
                  <a:txBody>
                    <a:bodyPr/>
                    <a:lstStyle/>
                    <a:p>
                      <a:endParaRPr kumimoji="1" lang="en-US" altLang="ja-JP" sz="1400" dirty="0">
                        <a:latin typeface="+mn-ea"/>
                        <a:ea typeface="+mn-ea"/>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783132409"/>
                  </a:ext>
                </a:extLst>
              </a:tr>
              <a:tr h="370840">
                <a:tc>
                  <a:txBody>
                    <a:bodyPr/>
                    <a:lstStyle/>
                    <a:p>
                      <a:endParaRPr kumimoji="1" lang="ja-JP" altLang="en-US" sz="1400" b="1" dirty="0">
                        <a:latin typeface="+mn-ea"/>
                        <a:ea typeface="+mn-ea"/>
                      </a:endParaRPr>
                    </a:p>
                  </a:txBody>
                  <a:tcPr/>
                </a:tc>
                <a:tc>
                  <a:txBody>
                    <a:bodyPr/>
                    <a:lstStyle/>
                    <a:p>
                      <a:endParaRPr kumimoji="1" lang="ja-JP" altLang="en-US" sz="1400" b="1">
                        <a:latin typeface="+mn-ea"/>
                        <a:ea typeface="+mn-ea"/>
                      </a:endParaRPr>
                    </a:p>
                  </a:txBody>
                  <a:tcPr/>
                </a:tc>
                <a:tc>
                  <a:txBody>
                    <a:bodyPr/>
                    <a:lstStyle/>
                    <a:p>
                      <a:r>
                        <a:rPr kumimoji="1" lang="ja-JP" altLang="en-US" sz="1400" b="1" dirty="0">
                          <a:latin typeface="+mn-ea"/>
                          <a:ea typeface="+mn-ea"/>
                        </a:rPr>
                        <a:t>現地で体験！オープンソースイベント参加のメリット</a:t>
                      </a:r>
                    </a:p>
                  </a:txBody>
                  <a:tcPr/>
                </a:tc>
                <a:tc>
                  <a:txBody>
                    <a:bodyPr/>
                    <a:lstStyle/>
                    <a:p>
                      <a:r>
                        <a:rPr kumimoji="1" lang="en-US" altLang="ja-JP" sz="1400" b="1" dirty="0">
                          <a:latin typeface="+mn-ea"/>
                          <a:ea typeface="+mn-ea"/>
                        </a:rPr>
                        <a:t>(30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株式会社日立ソリューションズ</a:t>
                      </a:r>
                      <a:endParaRPr kumimoji="1" lang="en-US" altLang="ja-JP" sz="1200" b="1" dirty="0">
                        <a:latin typeface="+mn-ea"/>
                        <a:ea typeface="+mn-ea"/>
                      </a:endParaRPr>
                    </a:p>
                    <a:p>
                      <a:r>
                        <a:rPr kumimoji="1" lang="ja-JP" altLang="en-US" sz="1200" b="1" dirty="0">
                          <a:latin typeface="+mn-ea"/>
                          <a:ea typeface="+mn-ea"/>
                        </a:rPr>
                        <a:t>渡邊さん</a:t>
                      </a:r>
                      <a:r>
                        <a:rPr kumimoji="1" lang="en-US" altLang="ja-JP" sz="1200" b="1" dirty="0">
                          <a:latin typeface="+mn-ea"/>
                          <a:ea typeface="+mn-ea"/>
                        </a:rPr>
                        <a:t>(</a:t>
                      </a:r>
                      <a:r>
                        <a:rPr kumimoji="1" lang="ja-JP" altLang="en-US" sz="1200" b="1" dirty="0">
                          <a:latin typeface="+mn-ea"/>
                          <a:ea typeface="+mn-ea"/>
                        </a:rPr>
                        <a:t>モデレーター</a:t>
                      </a:r>
                      <a:r>
                        <a:rPr kumimoji="1" lang="en-US" altLang="ja-JP" sz="1200" b="1" dirty="0">
                          <a:latin typeface="+mn-ea"/>
                          <a:ea typeface="+mn-ea"/>
                        </a:rPr>
                        <a:t>)</a:t>
                      </a:r>
                      <a:endParaRPr kumimoji="1" lang="ja-JP" altLang="en-US" sz="1200" b="1" dirty="0">
                        <a:latin typeface="+mn-ea"/>
                        <a:ea typeface="+mn-ea"/>
                      </a:endParaRPr>
                    </a:p>
                  </a:txBody>
                  <a:tcPr/>
                </a:tc>
                <a:extLst>
                  <a:ext uri="{0D108BD9-81ED-4DB2-BD59-A6C34878D82A}">
                    <a16:rowId xmlns:a16="http://schemas.microsoft.com/office/drawing/2014/main" val="634757721"/>
                  </a:ext>
                </a:extLst>
              </a:tr>
              <a:tr h="370840">
                <a:tc>
                  <a:txBody>
                    <a:bodyPr/>
                    <a:lstStyle/>
                    <a:p>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en-US" altLang="ja-JP" sz="1400" b="1" dirty="0">
                          <a:latin typeface="+mn-ea"/>
                          <a:ea typeface="+mn-ea"/>
                        </a:rPr>
                        <a:t>15:50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第一部クロージング</a:t>
                      </a:r>
                    </a:p>
                  </a:txBody>
                  <a:tcPr/>
                </a:tc>
                <a:tc hMerge="1">
                  <a:txBody>
                    <a:bodyPr/>
                    <a:lstStyle/>
                    <a:p>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1532957041"/>
                  </a:ext>
                </a:extLst>
              </a:tr>
            </a:tbl>
          </a:graphicData>
        </a:graphic>
      </p:graphicFrame>
      <p:sp>
        <p:nvSpPr>
          <p:cNvPr id="9" name="日付プレースホルダー 3">
            <a:extLst>
              <a:ext uri="{FF2B5EF4-FFF2-40B4-BE49-F238E27FC236}">
                <a16:creationId xmlns:a16="http://schemas.microsoft.com/office/drawing/2014/main" id="{1D45BA3A-E7FE-E5F2-C6BB-6C5DF2A03298}"/>
              </a:ext>
            </a:extLst>
          </p:cNvPr>
          <p:cNvSpPr>
            <a:spLocks noGrp="1"/>
          </p:cNvSpPr>
          <p:nvPr>
            <p:ph type="dt" sz="half" idx="2"/>
          </p:nvPr>
        </p:nvSpPr>
        <p:spPr>
          <a:xfrm>
            <a:off x="8088923" y="6192376"/>
            <a:ext cx="3121348" cy="230648"/>
          </a:xfrm>
        </p:spPr>
        <p:txBody>
          <a:bodyPr/>
          <a:lstStyle/>
          <a:p>
            <a:r>
              <a:rPr lang="ja-JP" altLang="en-US" sz="1800" dirty="0"/>
              <a:t>第一部終了予定時刻：</a:t>
            </a:r>
            <a:r>
              <a:rPr lang="en-US" altLang="ja-JP" sz="1800" dirty="0"/>
              <a:t>16:00</a:t>
            </a:r>
            <a:endParaRPr lang="ja-JP" altLang="en-US" sz="1800" dirty="0"/>
          </a:p>
        </p:txBody>
      </p:sp>
      <p:sp>
        <p:nvSpPr>
          <p:cNvPr id="3" name="吹き出し: 四角形 2">
            <a:extLst>
              <a:ext uri="{FF2B5EF4-FFF2-40B4-BE49-F238E27FC236}">
                <a16:creationId xmlns:a16="http://schemas.microsoft.com/office/drawing/2014/main" id="{6878853B-4D96-C7F6-2234-1177AFA0E48B}"/>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a:t>
            </a:r>
            <a:r>
              <a:rPr lang="ja-JP" altLang="en-US" sz="1600" dirty="0">
                <a:latin typeface="Arial" charset="0"/>
                <a:ea typeface="ＭＳ Ｐゴシック" pitchFamily="50" charset="-128"/>
              </a:rPr>
              <a:t>を参考に</a:t>
            </a:r>
            <a:endParaRPr kumimoji="1" lang="en-US" altLang="ja-JP" sz="1600" b="1" i="0" u="sng"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1" i="0" u="sng" strike="noStrike" cap="none" normalizeH="0" baseline="0" dirty="0">
                <a:ln>
                  <a:noFill/>
                </a:ln>
                <a:effectLst/>
                <a:latin typeface="Arial" charset="0"/>
                <a:ea typeface="ＭＳ Ｐゴシック" pitchFamily="50" charset="-128"/>
              </a:rPr>
              <a:t>ZOOM</a:t>
            </a:r>
            <a:r>
              <a:rPr kumimoji="1" lang="ja-JP" altLang="en-US" sz="1600" b="1" i="0" u="sng" strike="noStrike" cap="none" normalizeH="0" baseline="0" dirty="0">
                <a:ln>
                  <a:noFill/>
                </a:ln>
                <a:effectLst/>
                <a:latin typeface="Arial" charset="0"/>
                <a:ea typeface="ＭＳ Ｐゴシック" pitchFamily="50" charset="-128"/>
              </a:rPr>
              <a:t>配信あり</a:t>
            </a:r>
            <a:r>
              <a:rPr kumimoji="1" lang="en-US" altLang="ja-JP" sz="1600" b="1" i="0" u="sng" strike="noStrike" cap="none" normalizeH="0" baseline="0" dirty="0">
                <a:ln>
                  <a:noFill/>
                </a:ln>
                <a:effectLst/>
                <a:latin typeface="Arial" charset="0"/>
                <a:ea typeface="ＭＳ Ｐゴシック" pitchFamily="50" charset="-128"/>
              </a:rPr>
              <a:t>/</a:t>
            </a:r>
            <a:r>
              <a:rPr kumimoji="1" lang="ja-JP" altLang="en-US" sz="1600" b="1" i="0" u="sng" strike="noStrike" cap="none" normalizeH="0" baseline="0" dirty="0">
                <a:ln>
                  <a:noFill/>
                </a:ln>
                <a:effectLst/>
                <a:latin typeface="Arial" charset="0"/>
                <a:ea typeface="ＭＳ Ｐゴシック" pitchFamily="50" charset="-128"/>
              </a:rPr>
              <a:t>なし</a:t>
            </a:r>
            <a:br>
              <a:rPr kumimoji="1" lang="en-US" altLang="ja-JP" sz="1600" b="1" i="0" u="sng" strike="noStrike" cap="none" normalizeH="0" baseline="0" dirty="0">
                <a:ln>
                  <a:noFill/>
                </a:ln>
                <a:effectLst/>
                <a:latin typeface="Arial" charset="0"/>
                <a:ea typeface="ＭＳ Ｐゴシック" pitchFamily="50" charset="-128"/>
              </a:rPr>
            </a:br>
            <a:r>
              <a:rPr kumimoji="1" lang="ja-JP" altLang="en-US" sz="1600" i="0" strike="noStrike" cap="none" normalizeH="0" baseline="0" dirty="0">
                <a:ln>
                  <a:noFill/>
                </a:ln>
                <a:effectLst/>
                <a:latin typeface="Arial" charset="0"/>
                <a:ea typeface="ＭＳ Ｐゴシック" pitchFamily="50" charset="-128"/>
              </a:rPr>
              <a:t>表記を追記しました</a:t>
            </a:r>
          </a:p>
        </p:txBody>
      </p:sp>
    </p:spTree>
    <p:extLst>
      <p:ext uri="{BB962C8B-B14F-4D97-AF65-F5344CB8AC3E}">
        <p14:creationId xmlns:p14="http://schemas.microsoft.com/office/powerpoint/2010/main" val="75405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ja-JP" altLang="en-US" dirty="0"/>
              <a:t>タイムテーブル</a:t>
            </a:r>
            <a:r>
              <a:rPr kumimoji="1" lang="en-US" altLang="ja-JP" dirty="0"/>
              <a:t>【</a:t>
            </a:r>
            <a:r>
              <a:rPr kumimoji="1" lang="ja-JP" altLang="en-US" dirty="0"/>
              <a:t>第二部</a:t>
            </a:r>
            <a:r>
              <a:rPr kumimoji="1" lang="en-US" altLang="ja-JP" dirty="0"/>
              <a:t>】 Zoom</a:t>
            </a:r>
            <a:r>
              <a:rPr kumimoji="1" lang="ja-JP" altLang="en-US" dirty="0"/>
              <a:t>配信なし</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graphicFrame>
        <p:nvGraphicFramePr>
          <p:cNvPr id="7" name="表 6">
            <a:extLst>
              <a:ext uri="{FF2B5EF4-FFF2-40B4-BE49-F238E27FC236}">
                <a16:creationId xmlns:a16="http://schemas.microsoft.com/office/drawing/2014/main" id="{FEF0E45E-5605-90EE-BC3F-B4640F5CD492}"/>
              </a:ext>
            </a:extLst>
          </p:cNvPr>
          <p:cNvGraphicFramePr>
            <a:graphicFrameLocks noGrp="1"/>
          </p:cNvGraphicFramePr>
          <p:nvPr>
            <p:extLst>
              <p:ext uri="{D42A27DB-BD31-4B8C-83A1-F6EECF244321}">
                <p14:modId xmlns:p14="http://schemas.microsoft.com/office/powerpoint/2010/main" val="168313288"/>
              </p:ext>
            </p:extLst>
          </p:nvPr>
        </p:nvGraphicFramePr>
        <p:xfrm>
          <a:off x="890271" y="1259909"/>
          <a:ext cx="10320001" cy="2123440"/>
        </p:xfrm>
        <a:graphic>
          <a:graphicData uri="http://schemas.openxmlformats.org/drawingml/2006/table">
            <a:tbl>
              <a:tblPr firstRow="1" bandRow="1">
                <a:tableStyleId>{5C22544A-7EE6-4342-B048-85BDC9FD1C3A}</a:tableStyleId>
              </a:tblPr>
              <a:tblGrid>
                <a:gridCol w="526548">
                  <a:extLst>
                    <a:ext uri="{9D8B030D-6E8A-4147-A177-3AD203B41FA5}">
                      <a16:colId xmlns:a16="http://schemas.microsoft.com/office/drawing/2014/main" val="1377262344"/>
                    </a:ext>
                  </a:extLst>
                </a:gridCol>
                <a:gridCol w="1014883">
                  <a:extLst>
                    <a:ext uri="{9D8B030D-6E8A-4147-A177-3AD203B41FA5}">
                      <a16:colId xmlns:a16="http://schemas.microsoft.com/office/drawing/2014/main" val="1625821593"/>
                    </a:ext>
                  </a:extLst>
                </a:gridCol>
                <a:gridCol w="4983982">
                  <a:extLst>
                    <a:ext uri="{9D8B030D-6E8A-4147-A177-3AD203B41FA5}">
                      <a16:colId xmlns:a16="http://schemas.microsoft.com/office/drawing/2014/main" val="3297318620"/>
                    </a:ext>
                  </a:extLst>
                </a:gridCol>
                <a:gridCol w="1214588">
                  <a:extLst>
                    <a:ext uri="{9D8B030D-6E8A-4147-A177-3AD203B41FA5}">
                      <a16:colId xmlns:a16="http://schemas.microsoft.com/office/drawing/2014/main" val="643500147"/>
                    </a:ext>
                  </a:extLst>
                </a:gridCol>
                <a:gridCol w="2580000">
                  <a:extLst>
                    <a:ext uri="{9D8B030D-6E8A-4147-A177-3AD203B41FA5}">
                      <a16:colId xmlns:a16="http://schemas.microsoft.com/office/drawing/2014/main" val="3610675391"/>
                    </a:ext>
                  </a:extLst>
                </a:gridCol>
              </a:tblGrid>
              <a:tr h="370840">
                <a:tc>
                  <a:txBody>
                    <a:bodyPr/>
                    <a:lstStyle/>
                    <a:p>
                      <a:r>
                        <a:rPr kumimoji="1" lang="en-US" altLang="ja-JP" sz="1400" b="1" dirty="0">
                          <a:latin typeface="+mn-ea"/>
                          <a:ea typeface="+mn-ea"/>
                        </a:rPr>
                        <a:t>#</a:t>
                      </a:r>
                      <a:endParaRPr kumimoji="1" lang="ja-JP" altLang="en-US" sz="1400" b="1" dirty="0">
                        <a:latin typeface="+mn-ea"/>
                        <a:ea typeface="+mn-ea"/>
                      </a:endParaRPr>
                    </a:p>
                  </a:txBody>
                  <a:tcPr>
                    <a:solidFill>
                      <a:srgbClr val="00849D"/>
                    </a:solidFill>
                  </a:tcPr>
                </a:tc>
                <a:tc>
                  <a:txBody>
                    <a:bodyPr/>
                    <a:lstStyle/>
                    <a:p>
                      <a:r>
                        <a:rPr kumimoji="1" lang="ja-JP" altLang="en-US" sz="1400" b="1" dirty="0">
                          <a:latin typeface="+mn-ea"/>
                          <a:ea typeface="+mn-ea"/>
                        </a:rPr>
                        <a:t>時刻</a:t>
                      </a:r>
                    </a:p>
                  </a:txBody>
                  <a:tcPr>
                    <a:solidFill>
                      <a:srgbClr val="00849D"/>
                    </a:solidFill>
                  </a:tcPr>
                </a:tc>
                <a:tc>
                  <a:txBody>
                    <a:bodyPr/>
                    <a:lstStyle/>
                    <a:p>
                      <a:r>
                        <a:rPr kumimoji="1" lang="ja-JP" altLang="en-US" sz="1400" b="1" dirty="0">
                          <a:latin typeface="+mn-ea"/>
                          <a:ea typeface="+mn-ea"/>
                        </a:rPr>
                        <a:t>内容</a:t>
                      </a:r>
                    </a:p>
                  </a:txBody>
                  <a:tcPr>
                    <a:solidFill>
                      <a:srgbClr val="00849D"/>
                    </a:solidFill>
                  </a:tcPr>
                </a:tc>
                <a:tc>
                  <a:txBody>
                    <a:bodyPr/>
                    <a:lstStyle/>
                    <a:p>
                      <a:endParaRPr kumimoji="1" lang="ja-JP" altLang="en-US" sz="1400" b="1" dirty="0">
                        <a:latin typeface="+mn-ea"/>
                        <a:ea typeface="+mn-ea"/>
                      </a:endParaRPr>
                    </a:p>
                  </a:txBody>
                  <a:tcPr>
                    <a:solidFill>
                      <a:srgbClr val="00849D"/>
                    </a:solidFill>
                  </a:tcPr>
                </a:tc>
                <a:tc>
                  <a:txBody>
                    <a:bodyPr/>
                    <a:lstStyle/>
                    <a:p>
                      <a:r>
                        <a:rPr kumimoji="1" lang="ja-JP" altLang="en-US" sz="1400" b="1" dirty="0">
                          <a:latin typeface="+mn-ea"/>
                          <a:ea typeface="+mn-ea"/>
                        </a:rPr>
                        <a:t>担当者</a:t>
                      </a:r>
                    </a:p>
                  </a:txBody>
                  <a:tcPr>
                    <a:solidFill>
                      <a:srgbClr val="00849D"/>
                    </a:solidFill>
                  </a:tcPr>
                </a:tc>
                <a:extLst>
                  <a:ext uri="{0D108BD9-81ED-4DB2-BD59-A6C34878D82A}">
                    <a16:rowId xmlns:a16="http://schemas.microsoft.com/office/drawing/2014/main" val="632577235"/>
                  </a:ext>
                </a:extLst>
              </a:tr>
              <a:tr h="370840">
                <a:tc>
                  <a:txBody>
                    <a:bodyPr/>
                    <a:lstStyle/>
                    <a:p>
                      <a:endParaRPr kumimoji="1" lang="ja-JP" altLang="en-US" sz="1400" b="1" dirty="0">
                        <a:latin typeface="+mn-ea"/>
                        <a:ea typeface="+mn-ea"/>
                      </a:endParaRPr>
                    </a:p>
                  </a:txBody>
                  <a:tcPr/>
                </a:tc>
                <a:tc>
                  <a:txBody>
                    <a:bodyPr/>
                    <a:lstStyle/>
                    <a:p>
                      <a:r>
                        <a:rPr kumimoji="1" lang="en-US" altLang="ja-JP" sz="1400" b="1" dirty="0">
                          <a:latin typeface="+mn-ea"/>
                          <a:ea typeface="+mn-ea"/>
                        </a:rPr>
                        <a:t>16:00</a:t>
                      </a:r>
                      <a:endParaRPr kumimoji="1" lang="ja-JP" altLang="en-US" sz="1400" b="1" dirty="0">
                        <a:latin typeface="+mn-ea"/>
                        <a:ea typeface="+mn-ea"/>
                      </a:endParaRPr>
                    </a:p>
                  </a:txBody>
                  <a:tcPr/>
                </a:tc>
                <a:tc>
                  <a:txBody>
                    <a:bodyPr/>
                    <a:lstStyle/>
                    <a:p>
                      <a:r>
                        <a:rPr kumimoji="1" lang="ja-JP" altLang="en-US" sz="1400" b="1" dirty="0">
                          <a:latin typeface="+mn-ea"/>
                          <a:ea typeface="+mn-ea"/>
                        </a:rPr>
                        <a:t>休憩</a:t>
                      </a:r>
                    </a:p>
                  </a:txBody>
                  <a:tcPr/>
                </a:tc>
                <a:tc>
                  <a:txBody>
                    <a:bodyPr/>
                    <a:lstStyle/>
                    <a:p>
                      <a:r>
                        <a:rPr kumimoji="1" lang="en-US" altLang="ja-JP" sz="1400" b="1" dirty="0">
                          <a:latin typeface="+mn-ea"/>
                          <a:ea typeface="+mn-ea"/>
                        </a:rPr>
                        <a:t>(10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endParaRPr kumimoji="1" lang="ja-JP" altLang="en-US" sz="1400" b="1" dirty="0">
                        <a:latin typeface="+mn-ea"/>
                        <a:ea typeface="+mn-ea"/>
                      </a:endParaRPr>
                    </a:p>
                  </a:txBody>
                  <a:tcPr/>
                </a:tc>
                <a:extLst>
                  <a:ext uri="{0D108BD9-81ED-4DB2-BD59-A6C34878D82A}">
                    <a16:rowId xmlns:a16="http://schemas.microsoft.com/office/drawing/2014/main" val="1399005186"/>
                  </a:ext>
                </a:extLst>
              </a:tr>
              <a:tr h="370840">
                <a:tc>
                  <a:txBody>
                    <a:bodyPr/>
                    <a:lstStyle/>
                    <a:p>
                      <a:r>
                        <a:rPr kumimoji="1" lang="en-US" altLang="ja-JP" sz="1400" b="1" dirty="0">
                          <a:latin typeface="+mn-ea"/>
                          <a:ea typeface="+mn-ea"/>
                        </a:rPr>
                        <a:t>4</a:t>
                      </a:r>
                      <a:endParaRPr kumimoji="1" lang="ja-JP" altLang="en-US" sz="1400" b="1" dirty="0">
                        <a:latin typeface="+mn-ea"/>
                        <a:ea typeface="+mn-ea"/>
                      </a:endParaRPr>
                    </a:p>
                  </a:txBody>
                  <a:tcPr/>
                </a:tc>
                <a:tc>
                  <a:txBody>
                    <a:bodyPr/>
                    <a:lstStyle/>
                    <a:p>
                      <a:r>
                        <a:rPr kumimoji="1" lang="en-US" altLang="ja-JP" sz="1400" b="1" dirty="0">
                          <a:latin typeface="+mn-ea"/>
                          <a:ea typeface="+mn-ea"/>
                        </a:rPr>
                        <a:t>16:10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メインセッション③ </a:t>
                      </a:r>
                      <a:r>
                        <a:rPr kumimoji="1" lang="en-US" altLang="ja-JP" sz="1400" b="1" dirty="0">
                          <a:latin typeface="+mn-ea"/>
                          <a:ea typeface="+mn-ea"/>
                        </a:rPr>
                        <a:t>- </a:t>
                      </a:r>
                      <a:r>
                        <a:rPr kumimoji="1" lang="ja-JP" altLang="en-US" sz="1400" b="1" dirty="0">
                          <a:latin typeface="+mn-ea"/>
                          <a:ea typeface="+mn-ea"/>
                        </a:rPr>
                        <a:t>他社はどうやってる？帰ってきた</a:t>
                      </a:r>
                      <a:r>
                        <a:rPr kumimoji="1" lang="en-US" altLang="ja-JP" sz="1400" b="1" dirty="0">
                          <a:latin typeface="+mn-ea"/>
                          <a:ea typeface="+mn-ea"/>
                        </a:rPr>
                        <a:t>OSPO</a:t>
                      </a:r>
                      <a:r>
                        <a:rPr kumimoji="1" lang="ja-JP" altLang="en-US" sz="1400" b="1" dirty="0">
                          <a:latin typeface="+mn-ea"/>
                          <a:ea typeface="+mn-ea"/>
                        </a:rPr>
                        <a:t>ライトニングトーク </a:t>
                      </a:r>
                      <a:r>
                        <a:rPr kumimoji="1" lang="en-US" altLang="ja-JP" sz="1400" b="1" dirty="0">
                          <a:latin typeface="+mn-ea"/>
                          <a:ea typeface="+mn-ea"/>
                        </a:rPr>
                        <a:t>-</a:t>
                      </a:r>
                      <a:r>
                        <a:rPr kumimoji="1" lang="ja-JP" altLang="en-US" sz="1400" b="1" dirty="0">
                          <a:latin typeface="+mn-ea"/>
                          <a:ea typeface="+mn-ea"/>
                        </a:rPr>
                        <a:t>　</a:t>
                      </a:r>
                    </a:p>
                  </a:txBody>
                  <a:tcPr/>
                </a:tc>
                <a:tc hMerge="1">
                  <a:txBody>
                    <a:bodyPr/>
                    <a:lstStyle/>
                    <a:p>
                      <a:endParaRPr kumimoji="1" lang="ja-JP" altLang="en-US" sz="1400" dirty="0">
                        <a:latin typeface="+mn-ea"/>
                        <a:ea typeface="+mn-ea"/>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2223040426"/>
                  </a:ext>
                </a:extLst>
              </a:tr>
              <a:tr h="370840">
                <a:tc>
                  <a:txBody>
                    <a:bodyPr/>
                    <a:lstStyle/>
                    <a:p>
                      <a:endParaRPr kumimoji="1" lang="ja-JP" altLang="en-US" sz="1400" b="1">
                        <a:latin typeface="+mn-ea"/>
                        <a:ea typeface="+mn-ea"/>
                      </a:endParaRPr>
                    </a:p>
                  </a:txBody>
                  <a:tcPr/>
                </a:tc>
                <a:tc>
                  <a:txBody>
                    <a:bodyPr/>
                    <a:lstStyle/>
                    <a:p>
                      <a:endParaRPr kumimoji="1" lang="ja-JP" altLang="en-US" sz="1400" b="1" dirty="0">
                        <a:latin typeface="+mn-ea"/>
                        <a:ea typeface="+mn-ea"/>
                      </a:endParaRPr>
                    </a:p>
                  </a:txBody>
                  <a:tcPr/>
                </a:tc>
                <a:tc>
                  <a:txBody>
                    <a:bodyPr/>
                    <a:lstStyle/>
                    <a:p>
                      <a:r>
                        <a:rPr kumimoji="1" lang="en-US" altLang="ja-JP" sz="1400" b="1" dirty="0">
                          <a:latin typeface="+mn-ea"/>
                          <a:ea typeface="+mn-ea"/>
                        </a:rPr>
                        <a:t>OSS </a:t>
                      </a:r>
                      <a:r>
                        <a:rPr kumimoji="1" lang="ja-JP" altLang="en-US" sz="1400" b="1" dirty="0">
                          <a:latin typeface="+mn-ea"/>
                          <a:ea typeface="+mn-ea"/>
                        </a:rPr>
                        <a:t>コンプライアンス～組織・体制面～ </a:t>
                      </a:r>
                      <a:r>
                        <a:rPr kumimoji="1" lang="en-US" altLang="ja-JP" sz="1400" b="1" dirty="0">
                          <a:latin typeface="+mn-ea"/>
                          <a:ea typeface="+mn-ea"/>
                        </a:rPr>
                        <a:t>Revival</a:t>
                      </a:r>
                    </a:p>
                  </a:txBody>
                  <a:tcPr/>
                </a:tc>
                <a:tc>
                  <a:txBody>
                    <a:bodyPr/>
                    <a:lstStyle/>
                    <a:p>
                      <a:r>
                        <a:rPr kumimoji="1" lang="en-US" altLang="ja-JP" sz="1400" b="1" dirty="0">
                          <a:latin typeface="+mn-ea"/>
                          <a:ea typeface="+mn-ea"/>
                        </a:rPr>
                        <a:t>(50</a:t>
                      </a:r>
                      <a:r>
                        <a:rPr kumimoji="1" lang="ja-JP" altLang="en-US" sz="1400" b="1" dirty="0">
                          <a:latin typeface="+mn-ea"/>
                          <a:ea typeface="+mn-ea"/>
                        </a:rPr>
                        <a:t>分</a:t>
                      </a:r>
                      <a:r>
                        <a:rPr kumimoji="1" lang="en-US" altLang="ja-JP" sz="1400" b="1" dirty="0">
                          <a:latin typeface="+mn-ea"/>
                          <a:ea typeface="+mn-ea"/>
                        </a:rPr>
                        <a:t>)</a:t>
                      </a:r>
                      <a:endParaRPr kumimoji="1" lang="ja-JP" altLang="en-US" sz="1400" b="1" dirty="0">
                        <a:latin typeface="+mn-ea"/>
                        <a:ea typeface="+mn-ea"/>
                      </a:endParaRPr>
                    </a:p>
                  </a:txBody>
                  <a:tcPr/>
                </a:tc>
                <a:tc>
                  <a:txBody>
                    <a:bodyPr/>
                    <a:lstStyle/>
                    <a:p>
                      <a:r>
                        <a:rPr kumimoji="1" lang="ja-JP" altLang="en-US" sz="1200" b="1" dirty="0">
                          <a:latin typeface="+mn-ea"/>
                          <a:ea typeface="+mn-ea"/>
                        </a:rPr>
                        <a:t>パナソニックホールディングス株式会社 加藤さん、ソニーグループ株式会社 島さん</a:t>
                      </a:r>
                      <a:r>
                        <a:rPr kumimoji="1" lang="en-US" altLang="ja-JP" sz="1200" b="1" dirty="0">
                          <a:latin typeface="+mn-ea"/>
                          <a:ea typeface="+mn-ea"/>
                        </a:rPr>
                        <a:t>(</a:t>
                      </a:r>
                      <a:r>
                        <a:rPr kumimoji="1" lang="ja-JP" altLang="en-US" sz="1200" b="1" dirty="0">
                          <a:latin typeface="+mn-ea"/>
                          <a:ea typeface="+mn-ea"/>
                        </a:rPr>
                        <a:t>モデレーター</a:t>
                      </a:r>
                      <a:r>
                        <a:rPr kumimoji="1" lang="en-US" altLang="ja-JP" sz="1200" b="1" dirty="0">
                          <a:latin typeface="+mn-ea"/>
                          <a:ea typeface="+mn-ea"/>
                        </a:rPr>
                        <a:t>)</a:t>
                      </a:r>
                      <a:endParaRPr kumimoji="1" lang="ja-JP" altLang="en-US" sz="1200" b="1" dirty="0">
                        <a:latin typeface="+mn-ea"/>
                        <a:ea typeface="+mn-ea"/>
                      </a:endParaRPr>
                    </a:p>
                  </a:txBody>
                  <a:tcPr/>
                </a:tc>
                <a:extLst>
                  <a:ext uri="{0D108BD9-81ED-4DB2-BD59-A6C34878D82A}">
                    <a16:rowId xmlns:a16="http://schemas.microsoft.com/office/drawing/2014/main" val="1331938130"/>
                  </a:ext>
                </a:extLst>
              </a:tr>
              <a:tr h="370840">
                <a:tc>
                  <a:txBody>
                    <a:bodyPr/>
                    <a:lstStyle/>
                    <a:p>
                      <a:r>
                        <a:rPr kumimoji="1" lang="en-US" altLang="ja-JP" sz="1400" b="1" dirty="0">
                          <a:latin typeface="+mn-ea"/>
                          <a:ea typeface="+mn-ea"/>
                        </a:rPr>
                        <a:t>5</a:t>
                      </a:r>
                      <a:endParaRPr kumimoji="1" lang="ja-JP" altLang="en-US" sz="1400" b="1" dirty="0">
                        <a:latin typeface="+mn-ea"/>
                        <a:ea typeface="+mn-ea"/>
                      </a:endParaRPr>
                    </a:p>
                  </a:txBody>
                  <a:tcPr/>
                </a:tc>
                <a:tc>
                  <a:txBody>
                    <a:bodyPr/>
                    <a:lstStyle/>
                    <a:p>
                      <a:r>
                        <a:rPr kumimoji="1" lang="en-US" altLang="ja-JP" sz="1400" b="1" dirty="0">
                          <a:latin typeface="+mn-ea"/>
                          <a:ea typeface="+mn-ea"/>
                        </a:rPr>
                        <a:t>17:00</a:t>
                      </a:r>
                      <a:endParaRPr kumimoji="1" lang="ja-JP" altLang="en-US" sz="1400" b="1" dirty="0">
                        <a:latin typeface="+mn-ea"/>
                        <a:ea typeface="+mn-ea"/>
                      </a:endParaRPr>
                    </a:p>
                  </a:txBody>
                  <a:tcPr/>
                </a:tc>
                <a:tc gridSpan="3">
                  <a:txBody>
                    <a:bodyPr/>
                    <a:lstStyle/>
                    <a:p>
                      <a:r>
                        <a:rPr kumimoji="1" lang="ja-JP" altLang="en-US" sz="1400" b="1" dirty="0">
                          <a:latin typeface="+mn-ea"/>
                          <a:ea typeface="+mn-ea"/>
                        </a:rPr>
                        <a:t>クロージング</a:t>
                      </a:r>
                    </a:p>
                  </a:txBody>
                  <a:tcPr/>
                </a:tc>
                <a:tc hMerge="1">
                  <a:txBody>
                    <a:bodyPr/>
                    <a:lstStyle/>
                    <a:p>
                      <a:endParaRPr kumimoji="1" lang="ja-JP" altLang="en-US" sz="1400" dirty="0">
                        <a:latin typeface="+mn-ea"/>
                        <a:ea typeface="+mn-ea"/>
                      </a:endParaRPr>
                    </a:p>
                  </a:txBody>
                  <a:tcPr/>
                </a:tc>
                <a:tc hMerge="1">
                  <a:txBody>
                    <a:bodyPr/>
                    <a:lstStyle/>
                    <a:p>
                      <a:endParaRPr kumimoji="1" lang="ja-JP" altLang="en-US" sz="1400" dirty="0">
                        <a:latin typeface="+mn-ea"/>
                        <a:ea typeface="+mn-ea"/>
                      </a:endParaRPr>
                    </a:p>
                  </a:txBody>
                  <a:tcPr/>
                </a:tc>
                <a:extLst>
                  <a:ext uri="{0D108BD9-81ED-4DB2-BD59-A6C34878D82A}">
                    <a16:rowId xmlns:a16="http://schemas.microsoft.com/office/drawing/2014/main" val="3207993215"/>
                  </a:ext>
                </a:extLst>
              </a:tr>
            </a:tbl>
          </a:graphicData>
        </a:graphic>
      </p:graphicFrame>
      <p:sp>
        <p:nvSpPr>
          <p:cNvPr id="3" name="日付プレースホルダー 3">
            <a:extLst>
              <a:ext uri="{FF2B5EF4-FFF2-40B4-BE49-F238E27FC236}">
                <a16:creationId xmlns:a16="http://schemas.microsoft.com/office/drawing/2014/main" id="{D18CFE2C-8E4A-417A-DC47-46917CB6CE52}"/>
              </a:ext>
            </a:extLst>
          </p:cNvPr>
          <p:cNvSpPr>
            <a:spLocks noGrp="1"/>
          </p:cNvSpPr>
          <p:nvPr>
            <p:ph type="dt" sz="half" idx="2"/>
          </p:nvPr>
        </p:nvSpPr>
        <p:spPr>
          <a:xfrm>
            <a:off x="8088923" y="3780775"/>
            <a:ext cx="3121348" cy="230648"/>
          </a:xfrm>
        </p:spPr>
        <p:txBody>
          <a:bodyPr/>
          <a:lstStyle/>
          <a:p>
            <a:r>
              <a:rPr lang="ja-JP" altLang="en-US" sz="1800" dirty="0"/>
              <a:t>第二部終了予定時刻：</a:t>
            </a:r>
            <a:r>
              <a:rPr lang="en-US" altLang="ja-JP" sz="1800" dirty="0"/>
              <a:t>17:15</a:t>
            </a:r>
            <a:endParaRPr lang="ja-JP" altLang="en-US" sz="1800" dirty="0"/>
          </a:p>
        </p:txBody>
      </p:sp>
      <p:sp>
        <p:nvSpPr>
          <p:cNvPr id="4" name="吹き出し: 四角形 3">
            <a:extLst>
              <a:ext uri="{FF2B5EF4-FFF2-40B4-BE49-F238E27FC236}">
                <a16:creationId xmlns:a16="http://schemas.microsoft.com/office/drawing/2014/main" id="{0C6860D7-1175-41BF-5D87-5A7E1CAEB25F}"/>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a:t>
            </a:r>
            <a:r>
              <a:rPr lang="ja-JP" altLang="en-US" sz="1600" dirty="0">
                <a:latin typeface="Arial" charset="0"/>
                <a:ea typeface="ＭＳ Ｐゴシック" pitchFamily="50" charset="-128"/>
              </a:rPr>
              <a:t>を参考に</a:t>
            </a:r>
            <a:endParaRPr kumimoji="1" lang="en-US" altLang="ja-JP" sz="1600" b="1" i="0" u="sng"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1" i="0" u="sng" strike="noStrike" cap="none" normalizeH="0" baseline="0" dirty="0">
                <a:ln>
                  <a:noFill/>
                </a:ln>
                <a:effectLst/>
                <a:latin typeface="Arial" charset="0"/>
                <a:ea typeface="ＭＳ Ｐゴシック" pitchFamily="50" charset="-128"/>
              </a:rPr>
              <a:t>ZOOM</a:t>
            </a:r>
            <a:r>
              <a:rPr kumimoji="1" lang="ja-JP" altLang="en-US" sz="1600" b="1" i="0" u="sng" strike="noStrike" cap="none" normalizeH="0" baseline="0" dirty="0">
                <a:ln>
                  <a:noFill/>
                </a:ln>
                <a:effectLst/>
                <a:latin typeface="Arial" charset="0"/>
                <a:ea typeface="ＭＳ Ｐゴシック" pitchFamily="50" charset="-128"/>
              </a:rPr>
              <a:t>配信あり</a:t>
            </a:r>
            <a:r>
              <a:rPr kumimoji="1" lang="en-US" altLang="ja-JP" sz="1600" b="1" i="0" u="sng" strike="noStrike" cap="none" normalizeH="0" baseline="0" dirty="0">
                <a:ln>
                  <a:noFill/>
                </a:ln>
                <a:effectLst/>
                <a:latin typeface="Arial" charset="0"/>
                <a:ea typeface="ＭＳ Ｐゴシック" pitchFamily="50" charset="-128"/>
              </a:rPr>
              <a:t>/</a:t>
            </a:r>
            <a:r>
              <a:rPr kumimoji="1" lang="ja-JP" altLang="en-US" sz="1600" b="1" i="0" u="sng" strike="noStrike" cap="none" normalizeH="0" baseline="0" dirty="0">
                <a:ln>
                  <a:noFill/>
                </a:ln>
                <a:effectLst/>
                <a:latin typeface="Arial" charset="0"/>
                <a:ea typeface="ＭＳ Ｐゴシック" pitchFamily="50" charset="-128"/>
              </a:rPr>
              <a:t>なし</a:t>
            </a:r>
            <a:br>
              <a:rPr kumimoji="1" lang="en-US" altLang="ja-JP" sz="1600" b="1" i="0" u="sng" strike="noStrike" cap="none" normalizeH="0" baseline="0" dirty="0">
                <a:ln>
                  <a:noFill/>
                </a:ln>
                <a:effectLst/>
                <a:latin typeface="Arial" charset="0"/>
                <a:ea typeface="ＭＳ Ｐゴシック" pitchFamily="50" charset="-128"/>
              </a:rPr>
            </a:br>
            <a:r>
              <a:rPr kumimoji="1" lang="ja-JP" altLang="en-US" sz="1600" i="0" strike="noStrike" cap="none" normalizeH="0" baseline="0" dirty="0">
                <a:ln>
                  <a:noFill/>
                </a:ln>
                <a:effectLst/>
                <a:latin typeface="Arial" charset="0"/>
                <a:ea typeface="ＭＳ Ｐゴシック" pitchFamily="50" charset="-128"/>
              </a:rPr>
              <a:t>表記を追記しました</a:t>
            </a:r>
          </a:p>
        </p:txBody>
      </p:sp>
    </p:spTree>
    <p:extLst>
      <p:ext uri="{BB962C8B-B14F-4D97-AF65-F5344CB8AC3E}">
        <p14:creationId xmlns:p14="http://schemas.microsoft.com/office/powerpoint/2010/main" val="3083432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ctrTitle"/>
          </p:nvPr>
        </p:nvSpPr>
        <p:spPr/>
        <p:txBody>
          <a:bodyPr/>
          <a:lstStyle/>
          <a:p>
            <a:r>
              <a:rPr kumimoji="1" lang="ja-JP" altLang="en-US" dirty="0"/>
              <a:t>クロージング</a:t>
            </a:r>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subTitle" idx="1"/>
          </p:nvPr>
        </p:nvSpPr>
        <p:spPr/>
        <p:txBody>
          <a:bodyPr/>
          <a:lstStyle/>
          <a:p>
            <a:pPr marL="0" indent="0">
              <a:buNone/>
            </a:pPr>
            <a:r>
              <a:rPr lang="en-US" altLang="ja-JP" dirty="0"/>
              <a:t>(</a:t>
            </a:r>
            <a:r>
              <a:rPr lang="ja-JP" altLang="en-US" dirty="0"/>
              <a:t>第一部のクロージング</a:t>
            </a:r>
            <a:r>
              <a:rPr lang="en-US" altLang="ja-JP" dirty="0"/>
              <a:t>)</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4294967295"/>
          </p:nvPr>
        </p:nvSpPr>
        <p:spPr>
          <a:xfrm>
            <a:off x="0" y="6423025"/>
            <a:ext cx="2873375" cy="139700"/>
          </a:xfrm>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294967295"/>
          </p:nvPr>
        </p:nvSpPr>
        <p:spPr>
          <a:xfrm>
            <a:off x="9448800" y="6581775"/>
            <a:ext cx="2743200" cy="139700"/>
          </a:xfrm>
        </p:spPr>
        <p:txBody>
          <a:bodyPr/>
          <a:lstStyle/>
          <a:p>
            <a:fld id="{9E677C9D-2908-4B51-B245-D0108F3FAF17}" type="slidenum">
              <a:rPr lang="ja-JP" altLang="en-US" smtClean="0"/>
              <a:pPr/>
              <a:t>12</a:t>
            </a:fld>
            <a:endParaRPr lang="ja-JP" altLang="en-US" dirty="0"/>
          </a:p>
        </p:txBody>
      </p:sp>
    </p:spTree>
    <p:extLst>
      <p:ext uri="{BB962C8B-B14F-4D97-AF65-F5344CB8AC3E}">
        <p14:creationId xmlns:p14="http://schemas.microsoft.com/office/powerpoint/2010/main" val="64810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en-US" altLang="ja-JP" dirty="0"/>
              <a:t>Co-Located Event</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marL="0" indent="0">
              <a:buNone/>
            </a:pPr>
            <a:r>
              <a:rPr lang="en-US" altLang="ja-JP" b="1" u="sng" dirty="0"/>
              <a:t>6</a:t>
            </a:r>
            <a:r>
              <a:rPr lang="ja-JP" altLang="en-US" b="1" u="sng" dirty="0"/>
              <a:t>月</a:t>
            </a:r>
            <a:r>
              <a:rPr lang="en-US" altLang="ja-JP" b="1" u="sng" dirty="0"/>
              <a:t>28</a:t>
            </a:r>
            <a:r>
              <a:rPr lang="ja-JP" altLang="en-US" b="1" u="sng" dirty="0"/>
              <a:t>日</a:t>
            </a:r>
            <a:r>
              <a:rPr lang="en-US" altLang="ja-JP" b="1" u="sng" dirty="0"/>
              <a:t>(</a:t>
            </a:r>
            <a:r>
              <a:rPr lang="ja-JP" altLang="en-US" b="1" u="sng" dirty="0"/>
              <a:t>金</a:t>
            </a:r>
            <a:r>
              <a:rPr lang="en-US" altLang="ja-JP" b="1" u="sng" dirty="0"/>
              <a:t>)</a:t>
            </a:r>
            <a:r>
              <a:rPr lang="ja-JP" altLang="en-US" b="1" u="sng" dirty="0"/>
              <a:t> </a:t>
            </a:r>
            <a:r>
              <a:rPr lang="en-US" altLang="ja-JP" b="1" u="sng" dirty="0"/>
              <a:t>10:00 - 11:30 </a:t>
            </a:r>
          </a:p>
          <a:p>
            <a:pPr marL="0" indent="0">
              <a:buNone/>
            </a:pPr>
            <a:r>
              <a:rPr lang="en-US" altLang="ja-JP" b="1" u="sng" dirty="0"/>
              <a:t>OSPO SWG</a:t>
            </a:r>
            <a:r>
              <a:rPr lang="ja-JP" altLang="en-US" b="1" u="sng" dirty="0"/>
              <a:t>ローカルミートアップ</a:t>
            </a:r>
            <a:endParaRPr lang="en-US" altLang="ja-JP" b="1" u="sng" dirty="0"/>
          </a:p>
          <a:p>
            <a:pPr marL="0" indent="0">
              <a:buNone/>
            </a:pPr>
            <a:endParaRPr lang="en-US" altLang="ja-JP" sz="2400" dirty="0"/>
          </a:p>
          <a:p>
            <a:pPr marL="0" indent="0">
              <a:buNone/>
            </a:pPr>
            <a:r>
              <a:rPr lang="ja-JP" altLang="en-US" sz="2400" dirty="0"/>
              <a:t>議題 </a:t>
            </a:r>
            <a:r>
              <a:rPr lang="en-US" altLang="ja-JP" sz="2400" dirty="0"/>
              <a:t>(Agenda)</a:t>
            </a:r>
            <a:r>
              <a:rPr lang="ja-JP" altLang="en-US" sz="2400" dirty="0"/>
              <a:t>：</a:t>
            </a:r>
          </a:p>
          <a:p>
            <a:pPr marL="0" indent="0">
              <a:buNone/>
            </a:pPr>
            <a:r>
              <a:rPr lang="ja-JP" altLang="en-US" sz="2400" dirty="0"/>
              <a:t>　</a:t>
            </a:r>
            <a:r>
              <a:rPr lang="en-US" altLang="ja-JP" sz="2400" dirty="0"/>
              <a:t>OSPO</a:t>
            </a:r>
            <a:r>
              <a:rPr lang="ja-JP" altLang="en-US" sz="2400" dirty="0"/>
              <a:t>立上げ＆ </a:t>
            </a:r>
            <a:r>
              <a:rPr lang="en-US" altLang="ja-JP" sz="2400" dirty="0"/>
              <a:t>FAQ</a:t>
            </a:r>
            <a:r>
              <a:rPr lang="ja-JP" altLang="en-US" sz="2400" dirty="0"/>
              <a:t>作成 </a:t>
            </a:r>
            <a:r>
              <a:rPr lang="en-US" altLang="ja-JP" sz="2400" dirty="0"/>
              <a:t>/ </a:t>
            </a:r>
            <a:r>
              <a:rPr lang="ja-JP" altLang="en-US" sz="2400" dirty="0"/>
              <a:t>リーダー　大和田さんの</a:t>
            </a:r>
            <a:r>
              <a:rPr lang="en-US" altLang="ja-JP" sz="2400" dirty="0"/>
              <a:t>16</a:t>
            </a:r>
            <a:r>
              <a:rPr lang="ja-JP" altLang="en-US" sz="2400" dirty="0"/>
              <a:t>回目</a:t>
            </a:r>
            <a:endParaRPr lang="en-US" altLang="ja-JP" sz="2400" dirty="0"/>
          </a:p>
          <a:p>
            <a:pPr marL="0" indent="0">
              <a:buNone/>
            </a:pPr>
            <a:endParaRPr lang="en-US" altLang="ja-JP" sz="2400" dirty="0"/>
          </a:p>
          <a:p>
            <a:pPr marL="0" indent="0">
              <a:buNone/>
            </a:pPr>
            <a:r>
              <a:rPr lang="ja-JP" altLang="en-US" sz="2400" dirty="0"/>
              <a:t>リアル参加の場合は今日と同じ場所にお集まりください。</a:t>
            </a:r>
            <a:endParaRPr lang="en-US" altLang="ja-JP" sz="2400" dirty="0"/>
          </a:p>
          <a:p>
            <a:pPr marL="0" indent="0">
              <a:buNone/>
            </a:pPr>
            <a:r>
              <a:rPr lang="ja-JP" altLang="en-US" sz="2400" dirty="0"/>
              <a:t>オンライン参加も大歓迎！</a:t>
            </a:r>
            <a:endParaRPr lang="en-US" altLang="ja-JP" sz="2400" dirty="0"/>
          </a:p>
          <a:p>
            <a:pPr marL="0" indent="0">
              <a:buNone/>
            </a:pPr>
            <a:endParaRPr lang="en-US" altLang="ja-JP" sz="240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pic>
        <p:nvPicPr>
          <p:cNvPr id="7" name="図 6" descr="QR コード&#10;&#10;自動的に生成された説明">
            <a:extLst>
              <a:ext uri="{FF2B5EF4-FFF2-40B4-BE49-F238E27FC236}">
                <a16:creationId xmlns:a16="http://schemas.microsoft.com/office/drawing/2014/main" id="{6FED8FDD-839C-15F0-B297-E428B5959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14" y="4253032"/>
            <a:ext cx="2258893" cy="2258893"/>
          </a:xfrm>
          <a:prstGeom prst="rect">
            <a:avLst/>
          </a:prstGeom>
        </p:spPr>
      </p:pic>
    </p:spTree>
    <p:extLst>
      <p:ext uri="{BB962C8B-B14F-4D97-AF65-F5344CB8AC3E}">
        <p14:creationId xmlns:p14="http://schemas.microsoft.com/office/powerpoint/2010/main" val="35605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QR コード&#10;&#10;自動的に生成された説明">
            <a:extLst>
              <a:ext uri="{FF2B5EF4-FFF2-40B4-BE49-F238E27FC236}">
                <a16:creationId xmlns:a16="http://schemas.microsoft.com/office/drawing/2014/main" id="{509BBB09-FD98-E7A2-9ED3-97079918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14" y="4254077"/>
            <a:ext cx="2258893" cy="2258893"/>
          </a:xfrm>
          <a:prstGeom prst="rect">
            <a:avLst/>
          </a:prstGeom>
        </p:spPr>
      </p:pic>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en-US" altLang="ja-JP" dirty="0"/>
              <a:t>Slack</a:t>
            </a:r>
            <a:r>
              <a:rPr kumimoji="1" lang="ja-JP" altLang="en-US" dirty="0"/>
              <a:t>参加のおすすめ</a:t>
            </a:r>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marL="0" indent="0">
              <a:buNone/>
            </a:pPr>
            <a:r>
              <a:rPr lang="en-US" altLang="ja-JP" b="1" u="sng" dirty="0"/>
              <a:t>Slack</a:t>
            </a:r>
            <a:r>
              <a:rPr lang="ja-JP" altLang="en-US" b="1" u="sng" dirty="0"/>
              <a:t>で、もっとコアなコミュニケーションに参加しよう！</a:t>
            </a:r>
            <a:endParaRPr lang="en-US" altLang="ja-JP" b="1" u="sng" dirty="0"/>
          </a:p>
          <a:p>
            <a:pPr marL="0" indent="0">
              <a:buNone/>
            </a:pPr>
            <a:endParaRPr lang="en-US" altLang="ja-JP" sz="500" dirty="0"/>
          </a:p>
          <a:p>
            <a:pPr marL="0" indent="0">
              <a:buNone/>
            </a:pPr>
            <a:r>
              <a:rPr lang="en-US" altLang="ja-JP" sz="2130" dirty="0"/>
              <a:t>OpenChain Japan</a:t>
            </a:r>
            <a:r>
              <a:rPr lang="ja-JP" altLang="en-US" sz="2130" dirty="0"/>
              <a:t> </a:t>
            </a:r>
            <a:r>
              <a:rPr lang="en-US" altLang="ja-JP" sz="2130" dirty="0"/>
              <a:t>WG</a:t>
            </a:r>
            <a:r>
              <a:rPr lang="ja-JP" altLang="en-US" sz="2130" dirty="0"/>
              <a:t>では、日頃のカジュアルな情報共有などのコミュニケーションは主に</a:t>
            </a:r>
            <a:r>
              <a:rPr lang="en-US" altLang="ja-JP" sz="2130" dirty="0"/>
              <a:t>Slack</a:t>
            </a:r>
            <a:r>
              <a:rPr lang="ja-JP" altLang="en-US" sz="2130" dirty="0"/>
              <a:t>で行っています。</a:t>
            </a:r>
            <a:r>
              <a:rPr lang="ja-JP" altLang="en-US" sz="1600" dirty="0"/>
              <a:t>（</a:t>
            </a:r>
            <a:r>
              <a:rPr lang="en-US" altLang="ja-JP" sz="1600" dirty="0"/>
              <a:t>ML</a:t>
            </a:r>
            <a:r>
              <a:rPr lang="ja-JP" altLang="en-US" sz="1600" dirty="0"/>
              <a:t>は主に会合の開催案内などの一方向の連絡が中心）</a:t>
            </a:r>
            <a:endParaRPr lang="ja-JP" altLang="en-US" sz="2400" dirty="0"/>
          </a:p>
          <a:p>
            <a:pPr marL="0" indent="0">
              <a:buNone/>
            </a:pPr>
            <a:endParaRPr lang="en-US" altLang="ja-JP" sz="500" dirty="0"/>
          </a:p>
          <a:p>
            <a:pPr lvl="1">
              <a:buFont typeface="Wingdings" panose="05000000000000000000" pitchFamily="2" charset="2"/>
              <a:buChar char="l"/>
            </a:pPr>
            <a:r>
              <a:rPr lang="en-US" altLang="ja-JP" sz="2134" b="1" dirty="0">
                <a:solidFill>
                  <a:srgbClr val="00849D"/>
                </a:solidFill>
              </a:rPr>
              <a:t>OSS</a:t>
            </a:r>
            <a:r>
              <a:rPr lang="ja-JP" altLang="en-US" sz="2134" b="1" dirty="0">
                <a:solidFill>
                  <a:srgbClr val="00849D"/>
                </a:solidFill>
              </a:rPr>
              <a:t>コンプライアンス</a:t>
            </a:r>
            <a:r>
              <a:rPr lang="en-US" altLang="ja-JP" sz="2134" b="1" dirty="0">
                <a:solidFill>
                  <a:srgbClr val="00849D"/>
                </a:solidFill>
              </a:rPr>
              <a:t>/OSPO/SBOM</a:t>
            </a:r>
            <a:r>
              <a:rPr lang="ja-JP" altLang="en-US" sz="2134" b="1" dirty="0">
                <a:solidFill>
                  <a:srgbClr val="00849D"/>
                </a:solidFill>
              </a:rPr>
              <a:t>に関する最新のトピックスの共有</a:t>
            </a:r>
            <a:endParaRPr lang="en-US" altLang="ja-JP" sz="2134" b="1" dirty="0">
              <a:solidFill>
                <a:srgbClr val="00849D"/>
              </a:solidFill>
            </a:endParaRPr>
          </a:p>
          <a:p>
            <a:pPr lvl="1">
              <a:buFont typeface="Wingdings" panose="05000000000000000000" pitchFamily="2" charset="2"/>
              <a:buChar char="l"/>
            </a:pPr>
            <a:r>
              <a:rPr lang="ja-JP" altLang="en-US" sz="2134" b="1" dirty="0">
                <a:solidFill>
                  <a:srgbClr val="00849D"/>
                </a:solidFill>
              </a:rPr>
              <a:t>興味のあるパートを掘り下げたディスカッション</a:t>
            </a:r>
            <a:endParaRPr lang="en-US" altLang="ja-JP" sz="2134" b="1" dirty="0">
              <a:solidFill>
                <a:srgbClr val="00849D"/>
              </a:solidFill>
            </a:endParaRPr>
          </a:p>
          <a:p>
            <a:pPr lvl="1">
              <a:buFont typeface="Wingdings" panose="05000000000000000000" pitchFamily="2" charset="2"/>
              <a:buChar char="l"/>
            </a:pPr>
            <a:r>
              <a:rPr lang="ja-JP" altLang="en-US" sz="2134" b="1" dirty="0">
                <a:solidFill>
                  <a:srgbClr val="00849D"/>
                </a:solidFill>
              </a:rPr>
              <a:t>全体会合やサブワーキンググループ定例の情報</a:t>
            </a:r>
            <a:endParaRPr lang="en-US" altLang="ja-JP" sz="2134" b="1" dirty="0">
              <a:solidFill>
                <a:srgbClr val="00849D"/>
              </a:solidFill>
            </a:endParaRPr>
          </a:p>
          <a:p>
            <a:pPr lvl="1">
              <a:buFont typeface="Wingdings" panose="05000000000000000000" pitchFamily="2" charset="2"/>
              <a:buChar char="l"/>
            </a:pPr>
            <a:r>
              <a:rPr lang="ja-JP" altLang="en-US" sz="2134" b="1" dirty="0">
                <a:solidFill>
                  <a:srgbClr val="00849D"/>
                </a:solidFill>
              </a:rPr>
              <a:t>（</a:t>
            </a:r>
            <a:r>
              <a:rPr lang="en-US" altLang="ja-JP" sz="2134" b="1" dirty="0">
                <a:solidFill>
                  <a:srgbClr val="00849D"/>
                </a:solidFill>
              </a:rPr>
              <a:t>OpenChain</a:t>
            </a:r>
            <a:r>
              <a:rPr lang="ja-JP" altLang="en-US" sz="2134" b="1" dirty="0">
                <a:solidFill>
                  <a:srgbClr val="00849D"/>
                </a:solidFill>
              </a:rPr>
              <a:t>以外も含む）各種イベントのご案内</a:t>
            </a:r>
            <a:endParaRPr lang="en-US" altLang="ja-JP" sz="2134" b="1" dirty="0">
              <a:solidFill>
                <a:srgbClr val="00849D"/>
              </a:solidFill>
            </a:endParaRPr>
          </a:p>
          <a:p>
            <a:pPr marL="357707" lvl="1" indent="0">
              <a:buNone/>
            </a:pPr>
            <a:r>
              <a:rPr lang="ja-JP" altLang="en-US" sz="2134" dirty="0"/>
              <a:t>　　　・・・なども全て</a:t>
            </a:r>
            <a:r>
              <a:rPr lang="en-US" altLang="ja-JP" sz="2134" dirty="0"/>
              <a:t>Slack</a:t>
            </a:r>
            <a:r>
              <a:rPr lang="ja-JP" altLang="en-US" sz="2134" dirty="0"/>
              <a:t>上で交わされています！！</a:t>
            </a:r>
            <a:endParaRPr lang="en-US" altLang="ja-JP" sz="2134" dirty="0"/>
          </a:p>
          <a:p>
            <a:pPr marL="357707" lvl="1" indent="0">
              <a:buNone/>
            </a:pPr>
            <a:endParaRPr lang="en-US" altLang="ja-JP" sz="2134" dirty="0"/>
          </a:p>
          <a:p>
            <a:pPr marL="357707" lvl="1" indent="0">
              <a:buNone/>
            </a:pPr>
            <a:r>
              <a:rPr lang="ja-JP" altLang="en-US" sz="2130" dirty="0"/>
              <a:t>このため、コミュニケーションされたい方も情報収集のみ</a:t>
            </a:r>
            <a:endParaRPr lang="en-US" altLang="ja-JP" sz="2130" dirty="0"/>
          </a:p>
          <a:p>
            <a:pPr marL="357707" lvl="1" indent="0">
              <a:buNone/>
            </a:pPr>
            <a:r>
              <a:rPr lang="ja-JP" altLang="en-US" sz="2130" dirty="0"/>
              <a:t>したいという方も</a:t>
            </a:r>
            <a:r>
              <a:rPr lang="en-US" altLang="ja-JP" sz="2130" dirty="0"/>
              <a:t>Slack</a:t>
            </a:r>
            <a:r>
              <a:rPr lang="ja-JP" altLang="en-US" sz="2130" dirty="0"/>
              <a:t>への参加をおすすめします。</a:t>
            </a:r>
            <a:endParaRPr lang="en-US" altLang="ja-JP" sz="213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47069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QR コード&#10;&#10;自動的に生成された説明">
            <a:extLst>
              <a:ext uri="{FF2B5EF4-FFF2-40B4-BE49-F238E27FC236}">
                <a16:creationId xmlns:a16="http://schemas.microsoft.com/office/drawing/2014/main" id="{8FB7C9CE-0DCB-9C00-8E78-ADD59B253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613" y="4233981"/>
            <a:ext cx="2258893" cy="2258893"/>
          </a:xfrm>
          <a:prstGeom prst="rect">
            <a:avLst/>
          </a:prstGeom>
        </p:spPr>
      </p:pic>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en-US" altLang="ja-JP" dirty="0"/>
              <a:t>SPDX v3.0</a:t>
            </a:r>
            <a:r>
              <a:rPr lang="ja-JP" altLang="en-US" dirty="0"/>
              <a:t>仕様書翻訳メンバー募集</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marL="0" indent="0">
              <a:buNone/>
            </a:pPr>
            <a:r>
              <a:rPr lang="ja-JP" altLang="en-US" b="1" u="sng" dirty="0"/>
              <a:t>この先、本当に多くの人に参照されることになるであろう</a:t>
            </a:r>
            <a:r>
              <a:rPr lang="en-US" altLang="ja-JP" b="1" u="sng" dirty="0"/>
              <a:t>SPDX 3</a:t>
            </a:r>
            <a:r>
              <a:rPr lang="ja-JP" altLang="en-US" b="1" u="sng" dirty="0"/>
              <a:t>系の最初の日本語版のクレジットに</a:t>
            </a:r>
            <a:endParaRPr lang="en-US" altLang="ja-JP" b="1" u="sng" dirty="0"/>
          </a:p>
          <a:p>
            <a:pPr marL="0" indent="0">
              <a:buNone/>
            </a:pPr>
            <a:r>
              <a:rPr lang="ja-JP" altLang="en-US" b="1" u="sng" dirty="0"/>
              <a:t>あなたの名前を刻みましょう！</a:t>
            </a:r>
          </a:p>
          <a:p>
            <a:pPr marL="0" indent="0">
              <a:buNone/>
            </a:pPr>
            <a:endParaRPr lang="en-US" altLang="ja-JP" sz="500" dirty="0"/>
          </a:p>
          <a:p>
            <a:pPr marL="0" indent="0">
              <a:buNone/>
            </a:pPr>
            <a:endParaRPr lang="en-US" altLang="ja-JP" sz="2400" dirty="0"/>
          </a:p>
          <a:p>
            <a:pPr marL="0" indent="0">
              <a:buNone/>
            </a:pPr>
            <a:r>
              <a:rPr lang="en-US" altLang="ja-JP" sz="2400" b="1" dirty="0">
                <a:solidFill>
                  <a:srgbClr val="00849D"/>
                </a:solidFill>
              </a:rPr>
              <a:t>7</a:t>
            </a:r>
            <a:r>
              <a:rPr lang="ja-JP" altLang="en-US" sz="2400" b="1" dirty="0">
                <a:solidFill>
                  <a:srgbClr val="00849D"/>
                </a:solidFill>
              </a:rPr>
              <a:t>月からスピードアップして作業する予定なので、</a:t>
            </a:r>
            <a:endParaRPr lang="en-US" altLang="ja-JP" sz="2400" b="1" dirty="0">
              <a:solidFill>
                <a:srgbClr val="00849D"/>
              </a:solidFill>
            </a:endParaRPr>
          </a:p>
          <a:p>
            <a:pPr marL="0" indent="0">
              <a:buNone/>
            </a:pPr>
            <a:r>
              <a:rPr lang="ja-JP" altLang="en-US" sz="2400" b="1" dirty="0">
                <a:solidFill>
                  <a:srgbClr val="00849D"/>
                </a:solidFill>
              </a:rPr>
              <a:t>まだまだ間に合います。</a:t>
            </a:r>
            <a:endParaRPr lang="en-US" altLang="ja-JP" sz="2400" b="1" dirty="0">
              <a:solidFill>
                <a:srgbClr val="00849D"/>
              </a:solidFill>
            </a:endParaRPr>
          </a:p>
          <a:p>
            <a:pPr marL="0" indent="0">
              <a:buNone/>
            </a:pPr>
            <a:r>
              <a:rPr lang="ja-JP" altLang="en-US" sz="2400" dirty="0"/>
              <a:t>みんなでやれば一人当たりのノルマも少なくなります。</a:t>
            </a:r>
            <a:endParaRPr lang="en-US" altLang="ja-JP" sz="2400" dirty="0"/>
          </a:p>
          <a:p>
            <a:pPr marL="0" indent="0">
              <a:buNone/>
            </a:pPr>
            <a:r>
              <a:rPr lang="ja-JP" altLang="en-US" sz="2400" dirty="0"/>
              <a:t>ライトな参加もお待ちしております。</a:t>
            </a:r>
            <a:endParaRPr lang="en-US" altLang="ja-JP" sz="500" dirty="0"/>
          </a:p>
          <a:p>
            <a:pPr marL="0" indent="0">
              <a:buNone/>
            </a:pPr>
            <a:endParaRPr lang="en-US" altLang="ja-JP" sz="240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Tree>
    <p:extLst>
      <p:ext uri="{BB962C8B-B14F-4D97-AF65-F5344CB8AC3E}">
        <p14:creationId xmlns:p14="http://schemas.microsoft.com/office/powerpoint/2010/main" val="33299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ja-JP" altLang="en-US" dirty="0"/>
              <a:t>第</a:t>
            </a:r>
            <a:r>
              <a:rPr kumimoji="1" lang="en-US" altLang="ja-JP" dirty="0"/>
              <a:t>32</a:t>
            </a:r>
            <a:r>
              <a:rPr kumimoji="1" lang="ja-JP" altLang="en-US" dirty="0"/>
              <a:t>回全体会合のお知らせ</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10" name="図 9">
            <a:extLst>
              <a:ext uri="{FF2B5EF4-FFF2-40B4-BE49-F238E27FC236}">
                <a16:creationId xmlns:a16="http://schemas.microsoft.com/office/drawing/2014/main" id="{23D81E05-29B6-E091-1ADE-0BB4EA5E17BC}"/>
              </a:ext>
            </a:extLst>
          </p:cNvPr>
          <p:cNvPicPr>
            <a:picLocks noChangeAspect="1"/>
          </p:cNvPicPr>
          <p:nvPr/>
        </p:nvPicPr>
        <p:blipFill rotWithShape="1">
          <a:blip r:embed="rId2">
            <a:alphaModFix amt="57000"/>
          </a:blip>
          <a:srcRect l="53087" r="25069" b="15117"/>
          <a:stretch/>
        </p:blipFill>
        <p:spPr>
          <a:xfrm>
            <a:off x="8842160" y="1"/>
            <a:ext cx="3346885" cy="7071359"/>
          </a:xfrm>
          <a:prstGeom prst="rect">
            <a:avLst/>
          </a:prstGeom>
        </p:spPr>
      </p:pic>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marL="0" indent="0">
              <a:buNone/>
            </a:pPr>
            <a:r>
              <a:rPr lang="en-US" altLang="ja-JP" b="1" u="sng" dirty="0">
                <a:effectLst>
                  <a:glow rad="127000">
                    <a:schemeClr val="bg1"/>
                  </a:glow>
                </a:effectLst>
              </a:rPr>
              <a:t>10</a:t>
            </a:r>
            <a:r>
              <a:rPr lang="ja-JP" altLang="en-US" b="1" u="sng" dirty="0">
                <a:effectLst>
                  <a:glow rad="127000">
                    <a:schemeClr val="bg1"/>
                  </a:glow>
                </a:effectLst>
              </a:rPr>
              <a:t>月</a:t>
            </a:r>
            <a:r>
              <a:rPr lang="en-US" altLang="ja-JP" b="1" u="sng" dirty="0">
                <a:effectLst>
                  <a:glow rad="127000">
                    <a:schemeClr val="bg1"/>
                  </a:glow>
                </a:effectLst>
              </a:rPr>
              <a:t>17</a:t>
            </a:r>
            <a:r>
              <a:rPr lang="ja-JP" altLang="en-US" b="1" u="sng" dirty="0">
                <a:effectLst>
                  <a:glow rad="127000">
                    <a:schemeClr val="bg1"/>
                  </a:glow>
                </a:effectLst>
              </a:rPr>
              <a:t>日</a:t>
            </a:r>
            <a:r>
              <a:rPr lang="en-US" altLang="ja-JP" b="1" u="sng" dirty="0">
                <a:effectLst>
                  <a:glow rad="127000">
                    <a:schemeClr val="bg1"/>
                  </a:glow>
                </a:effectLst>
              </a:rPr>
              <a:t>(</a:t>
            </a:r>
            <a:r>
              <a:rPr lang="ja-JP" altLang="en-US" b="1" u="sng" dirty="0">
                <a:effectLst>
                  <a:glow rad="127000">
                    <a:schemeClr val="bg1"/>
                  </a:glow>
                </a:effectLst>
              </a:rPr>
              <a:t>木</a:t>
            </a:r>
            <a:r>
              <a:rPr lang="en-US" altLang="ja-JP" b="1" u="sng" dirty="0">
                <a:effectLst>
                  <a:glow rad="127000">
                    <a:schemeClr val="bg1"/>
                  </a:glow>
                </a:effectLst>
              </a:rPr>
              <a:t>)</a:t>
            </a:r>
            <a:r>
              <a:rPr lang="ja-JP" altLang="en-US" b="1" u="sng" dirty="0">
                <a:effectLst>
                  <a:glow rad="127000">
                    <a:schemeClr val="bg1"/>
                  </a:glow>
                </a:effectLst>
              </a:rPr>
              <a:t>、</a:t>
            </a:r>
            <a:r>
              <a:rPr lang="en-US" altLang="ja-JP" b="1" u="sng" dirty="0">
                <a:effectLst>
                  <a:glow rad="127000">
                    <a:schemeClr val="bg1"/>
                  </a:glow>
                </a:effectLst>
              </a:rPr>
              <a:t>18</a:t>
            </a:r>
            <a:r>
              <a:rPr lang="ja-JP" altLang="en-US" b="1" u="sng" dirty="0">
                <a:effectLst>
                  <a:glow rad="127000">
                    <a:schemeClr val="bg1"/>
                  </a:glow>
                </a:effectLst>
              </a:rPr>
              <a:t>日</a:t>
            </a:r>
            <a:r>
              <a:rPr lang="en-US" altLang="ja-JP" b="1" u="sng" dirty="0">
                <a:effectLst>
                  <a:glow rad="127000">
                    <a:schemeClr val="bg1"/>
                  </a:glow>
                </a:effectLst>
              </a:rPr>
              <a:t>(</a:t>
            </a:r>
            <a:r>
              <a:rPr lang="ja-JP" altLang="en-US" b="1" u="sng" dirty="0">
                <a:effectLst>
                  <a:glow rad="127000">
                    <a:schemeClr val="bg1"/>
                  </a:glow>
                </a:effectLst>
              </a:rPr>
              <a:t>金</a:t>
            </a:r>
            <a:r>
              <a:rPr lang="en-US" altLang="ja-JP" b="1" u="sng" dirty="0">
                <a:effectLst>
                  <a:glow rad="127000">
                    <a:schemeClr val="bg1"/>
                  </a:glow>
                </a:effectLst>
              </a:rPr>
              <a:t>)</a:t>
            </a:r>
            <a:r>
              <a:rPr lang="ja-JP" altLang="en-US" b="1" u="sng" dirty="0">
                <a:effectLst>
                  <a:glow rad="127000">
                    <a:schemeClr val="bg1"/>
                  </a:glow>
                </a:effectLst>
              </a:rPr>
              <a:t> にて開催決定！</a:t>
            </a:r>
          </a:p>
          <a:p>
            <a:pPr marL="0" indent="0">
              <a:buNone/>
            </a:pPr>
            <a:endParaRPr lang="en-US" altLang="ja-JP" sz="500" dirty="0">
              <a:effectLst>
                <a:glow rad="127000">
                  <a:schemeClr val="bg1"/>
                </a:glow>
              </a:effectLst>
            </a:endParaRPr>
          </a:p>
          <a:p>
            <a:pPr marL="0" indent="0">
              <a:buNone/>
            </a:pPr>
            <a:r>
              <a:rPr lang="ja-JP" altLang="en-US" sz="2400" b="1" dirty="0">
                <a:solidFill>
                  <a:srgbClr val="00849D"/>
                </a:solidFill>
                <a:effectLst>
                  <a:glow rad="127000">
                    <a:schemeClr val="bg1"/>
                  </a:glow>
                </a:effectLst>
              </a:rPr>
              <a:t>大阪・梅田のど真ん中、</a:t>
            </a:r>
            <a:r>
              <a:rPr lang="ja-JP" altLang="en-US" sz="3200" b="1" u="sng" dirty="0">
                <a:solidFill>
                  <a:srgbClr val="00849D"/>
                </a:solidFill>
                <a:effectLst>
                  <a:glow rad="127000">
                    <a:schemeClr val="bg1"/>
                  </a:glow>
                </a:effectLst>
              </a:rPr>
              <a:t>ダイキン工業さん</a:t>
            </a:r>
            <a:r>
              <a:rPr lang="ja-JP" altLang="en-US" sz="2400" b="1" dirty="0">
                <a:solidFill>
                  <a:srgbClr val="00849D"/>
                </a:solidFill>
                <a:effectLst>
                  <a:glow rad="127000">
                    <a:schemeClr val="bg1"/>
                  </a:glow>
                </a:effectLst>
              </a:rPr>
              <a:t>のオフィスにお邪魔します</a:t>
            </a:r>
            <a:endParaRPr lang="en-US" altLang="ja-JP" sz="2400" b="1" dirty="0">
              <a:solidFill>
                <a:srgbClr val="00849D"/>
              </a:solidFill>
              <a:effectLst>
                <a:glow rad="127000">
                  <a:schemeClr val="bg1"/>
                </a:glow>
              </a:effectLst>
            </a:endParaRPr>
          </a:p>
          <a:p>
            <a:pPr marL="0" indent="0">
              <a:buNone/>
            </a:pPr>
            <a:endParaRPr lang="en-US" altLang="ja-JP" sz="2400" b="1" dirty="0">
              <a:solidFill>
                <a:srgbClr val="00849D"/>
              </a:solidFill>
              <a:effectLst>
                <a:glow rad="127000">
                  <a:schemeClr val="bg1"/>
                </a:glow>
              </a:effectLst>
            </a:endParaRPr>
          </a:p>
          <a:p>
            <a:pPr marL="0" indent="0">
              <a:buNone/>
            </a:pPr>
            <a:r>
              <a:rPr lang="en-US" altLang="ja-JP" sz="2400" b="1" dirty="0">
                <a:solidFill>
                  <a:schemeClr val="tx1"/>
                </a:solidFill>
                <a:effectLst>
                  <a:glow rad="127000">
                    <a:schemeClr val="bg1"/>
                  </a:glow>
                </a:effectLst>
              </a:rPr>
              <a:t>SBOM</a:t>
            </a:r>
            <a:r>
              <a:rPr lang="ja-JP" altLang="en-US" sz="2400" b="1" dirty="0">
                <a:solidFill>
                  <a:schemeClr val="tx1"/>
                </a:solidFill>
                <a:effectLst>
                  <a:glow rad="127000">
                    <a:schemeClr val="bg1"/>
                  </a:glow>
                </a:effectLst>
              </a:rPr>
              <a:t>の最新動向や産学連携、</a:t>
            </a:r>
            <a:r>
              <a:rPr lang="en-US" altLang="ja-JP" sz="2400" b="1" dirty="0">
                <a:solidFill>
                  <a:schemeClr val="tx1"/>
                </a:solidFill>
                <a:effectLst>
                  <a:glow rad="127000">
                    <a:schemeClr val="bg1"/>
                  </a:glow>
                </a:effectLst>
              </a:rPr>
              <a:t>OpenChain</a:t>
            </a:r>
            <a:r>
              <a:rPr lang="ja-JP" altLang="en-US" sz="2400" b="1" dirty="0">
                <a:solidFill>
                  <a:schemeClr val="tx1"/>
                </a:solidFill>
                <a:effectLst>
                  <a:glow rad="127000">
                    <a:schemeClr val="bg1"/>
                  </a:glow>
                </a:effectLst>
              </a:rPr>
              <a:t>認証取得事例など</a:t>
            </a:r>
            <a:endParaRPr lang="en-US" altLang="ja-JP" sz="2400" b="1" dirty="0">
              <a:solidFill>
                <a:schemeClr val="tx1"/>
              </a:solidFill>
              <a:effectLst>
                <a:glow rad="127000">
                  <a:schemeClr val="bg1"/>
                </a:glow>
              </a:effectLst>
            </a:endParaRPr>
          </a:p>
          <a:p>
            <a:pPr marL="0" indent="0">
              <a:buNone/>
            </a:pPr>
            <a:r>
              <a:rPr lang="ja-JP" altLang="en-US" sz="2400" b="1" dirty="0">
                <a:solidFill>
                  <a:schemeClr val="tx1"/>
                </a:solidFill>
                <a:effectLst>
                  <a:glow rad="127000">
                    <a:schemeClr val="bg1"/>
                  </a:glow>
                </a:effectLst>
              </a:rPr>
              <a:t>充実の内容をお届けします</a:t>
            </a:r>
            <a:endParaRPr lang="en-US" altLang="ja-JP" sz="2400" b="1" dirty="0">
              <a:solidFill>
                <a:schemeClr val="tx1"/>
              </a:solidFill>
              <a:effectLst>
                <a:glow rad="127000">
                  <a:schemeClr val="bg1"/>
                </a:glow>
              </a:effectLst>
            </a:endParaRPr>
          </a:p>
          <a:p>
            <a:pPr marL="0" indent="0">
              <a:buNone/>
            </a:pPr>
            <a:endParaRPr lang="en-US" altLang="ja-JP" sz="1600" b="1" dirty="0">
              <a:solidFill>
                <a:schemeClr val="tx1"/>
              </a:solidFill>
              <a:effectLst>
                <a:glow rad="127000">
                  <a:schemeClr val="bg1"/>
                </a:glow>
              </a:effectLst>
            </a:endParaRPr>
          </a:p>
          <a:p>
            <a:pPr marL="0" indent="0">
              <a:buNone/>
            </a:pPr>
            <a:r>
              <a:rPr lang="ja-JP" altLang="en-US" sz="3200" b="1" dirty="0">
                <a:solidFill>
                  <a:srgbClr val="00849D"/>
                </a:solidFill>
                <a:effectLst>
                  <a:glow rad="127000">
                    <a:schemeClr val="bg1"/>
                  </a:glow>
                </a:effectLst>
              </a:rPr>
              <a:t>是非、</a:t>
            </a:r>
            <a:r>
              <a:rPr lang="en-US" altLang="ja-JP" sz="3200" b="1" dirty="0">
                <a:solidFill>
                  <a:srgbClr val="00849D"/>
                </a:solidFill>
                <a:effectLst>
                  <a:glow rad="127000">
                    <a:schemeClr val="bg1"/>
                  </a:glow>
                </a:effectLst>
              </a:rPr>
              <a:t>2</a:t>
            </a:r>
            <a:r>
              <a:rPr lang="ja-JP" altLang="en-US" sz="3200" b="1" dirty="0">
                <a:solidFill>
                  <a:srgbClr val="00849D"/>
                </a:solidFill>
                <a:effectLst>
                  <a:glow rad="127000">
                    <a:schemeClr val="bg1"/>
                  </a:glow>
                </a:effectLst>
              </a:rPr>
              <a:t>日間</a:t>
            </a:r>
            <a:r>
              <a:rPr lang="en-US" altLang="ja-JP" sz="3200" b="1" dirty="0">
                <a:solidFill>
                  <a:srgbClr val="00849D"/>
                </a:solidFill>
                <a:effectLst>
                  <a:glow rad="127000">
                    <a:schemeClr val="bg1"/>
                  </a:glow>
                </a:effectLst>
              </a:rPr>
              <a:t>(</a:t>
            </a:r>
            <a:r>
              <a:rPr lang="ja-JP" altLang="en-US" sz="3200" b="1" dirty="0">
                <a:solidFill>
                  <a:srgbClr val="00849D"/>
                </a:solidFill>
                <a:effectLst>
                  <a:glow rad="127000">
                    <a:schemeClr val="bg1"/>
                  </a:glow>
                </a:effectLst>
              </a:rPr>
              <a:t>一泊で</a:t>
            </a:r>
            <a:r>
              <a:rPr lang="en-US" altLang="ja-JP" sz="3200" b="1" dirty="0">
                <a:solidFill>
                  <a:srgbClr val="00849D"/>
                </a:solidFill>
                <a:effectLst>
                  <a:glow rad="127000">
                    <a:schemeClr val="bg1"/>
                  </a:glow>
                </a:effectLst>
              </a:rPr>
              <a:t>)</a:t>
            </a:r>
            <a:r>
              <a:rPr lang="ja-JP" altLang="en-US" sz="3200" b="1" dirty="0">
                <a:solidFill>
                  <a:srgbClr val="00849D"/>
                </a:solidFill>
                <a:effectLst>
                  <a:glow rad="127000">
                    <a:schemeClr val="bg1"/>
                  </a:glow>
                </a:effectLst>
              </a:rPr>
              <a:t>ゆーーーっくりと</a:t>
            </a:r>
            <a:endParaRPr lang="en-US" altLang="ja-JP" sz="3200" b="1" dirty="0">
              <a:solidFill>
                <a:srgbClr val="00849D"/>
              </a:solidFill>
              <a:effectLst>
                <a:glow rad="127000">
                  <a:schemeClr val="bg1"/>
                </a:glow>
              </a:effectLst>
            </a:endParaRPr>
          </a:p>
          <a:p>
            <a:pPr marL="0" indent="0">
              <a:buNone/>
            </a:pPr>
            <a:r>
              <a:rPr lang="en-US" altLang="ja-JP" sz="3200" b="1" dirty="0">
                <a:solidFill>
                  <a:srgbClr val="00849D"/>
                </a:solidFill>
                <a:effectLst>
                  <a:glow rad="127000">
                    <a:schemeClr val="bg1"/>
                  </a:glow>
                </a:effectLst>
              </a:rPr>
              <a:t>OpenChain</a:t>
            </a:r>
            <a:r>
              <a:rPr lang="ja-JP" altLang="en-US" sz="3200" b="1" dirty="0">
                <a:solidFill>
                  <a:srgbClr val="00849D"/>
                </a:solidFill>
                <a:effectLst>
                  <a:glow rad="127000">
                    <a:schemeClr val="bg1"/>
                  </a:glow>
                </a:effectLst>
              </a:rPr>
              <a:t>しましょう！！</a:t>
            </a:r>
            <a:endParaRPr lang="en-US" altLang="ja-JP" sz="3200" b="1" dirty="0">
              <a:solidFill>
                <a:srgbClr val="00849D"/>
              </a:solidFill>
              <a:effectLst>
                <a:glow rad="127000">
                  <a:schemeClr val="bg1"/>
                </a:glow>
              </a:effectLst>
            </a:endParaRPr>
          </a:p>
          <a:p>
            <a:pPr marL="0" indent="0">
              <a:buNone/>
            </a:pPr>
            <a:endParaRPr lang="en-US" altLang="ja-JP" sz="2400" b="1" dirty="0">
              <a:solidFill>
                <a:srgbClr val="00849D"/>
              </a:solidFill>
            </a:endParaRPr>
          </a:p>
          <a:p>
            <a:pPr marL="0" indent="0">
              <a:buNone/>
            </a:pPr>
            <a:endParaRPr lang="en-US" altLang="ja-JP" sz="500" dirty="0"/>
          </a:p>
          <a:p>
            <a:pPr marL="0" indent="0">
              <a:buNone/>
            </a:pPr>
            <a:endParaRPr lang="en-US" altLang="ja-JP" sz="2400" dirty="0"/>
          </a:p>
        </p:txBody>
      </p:sp>
      <p:pic>
        <p:nvPicPr>
          <p:cNvPr id="14" name="図 13">
            <a:extLst>
              <a:ext uri="{FF2B5EF4-FFF2-40B4-BE49-F238E27FC236}">
                <a16:creationId xmlns:a16="http://schemas.microsoft.com/office/drawing/2014/main" id="{585DCC0F-F88B-9411-23B5-221E7C16FFCB}"/>
              </a:ext>
            </a:extLst>
          </p:cNvPr>
          <p:cNvPicPr>
            <a:picLocks noChangeAspect="1"/>
          </p:cNvPicPr>
          <p:nvPr/>
        </p:nvPicPr>
        <p:blipFill>
          <a:blip r:embed="rId3"/>
          <a:stretch>
            <a:fillRect/>
          </a:stretch>
        </p:blipFill>
        <p:spPr>
          <a:xfrm>
            <a:off x="5967911" y="5527992"/>
            <a:ext cx="618979" cy="1005840"/>
          </a:xfrm>
          <a:prstGeom prst="ellipse">
            <a:avLst/>
          </a:prstGeom>
        </p:spPr>
      </p:pic>
      <p:sp>
        <p:nvSpPr>
          <p:cNvPr id="15" name="吹き出し: 角を丸めた四角形 14">
            <a:extLst>
              <a:ext uri="{FF2B5EF4-FFF2-40B4-BE49-F238E27FC236}">
                <a16:creationId xmlns:a16="http://schemas.microsoft.com/office/drawing/2014/main" id="{08FBC62F-F7D8-5A83-3AC8-1E3E199B794C}"/>
              </a:ext>
            </a:extLst>
          </p:cNvPr>
          <p:cNvSpPr/>
          <p:nvPr/>
        </p:nvSpPr>
        <p:spPr bwMode="gray">
          <a:xfrm>
            <a:off x="6859604" y="5618480"/>
            <a:ext cx="1817035" cy="784224"/>
          </a:xfrm>
          <a:prstGeom prst="wedgeRoundRectCallout">
            <a:avLst>
              <a:gd name="adj1" fmla="val -59974"/>
              <a:gd name="adj2" fmla="val 5496"/>
              <a:gd name="adj3" fmla="val 16667"/>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ctr"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effectLst/>
                <a:latin typeface="+mn-ea"/>
              </a:rPr>
              <a:t>みんなで大阪観光でもします・・・？</a:t>
            </a:r>
          </a:p>
        </p:txBody>
      </p:sp>
    </p:spTree>
    <p:extLst>
      <p:ext uri="{BB962C8B-B14F-4D97-AF65-F5344CB8AC3E}">
        <p14:creationId xmlns:p14="http://schemas.microsoft.com/office/powerpoint/2010/main" val="249144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ctrTitle"/>
          </p:nvPr>
        </p:nvSpPr>
        <p:spPr/>
        <p:txBody>
          <a:bodyPr/>
          <a:lstStyle/>
          <a:p>
            <a:r>
              <a:rPr kumimoji="1" lang="ja-JP" altLang="en-US" dirty="0"/>
              <a:t>懇親会のご案内</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4294967295"/>
          </p:nvPr>
        </p:nvSpPr>
        <p:spPr>
          <a:xfrm>
            <a:off x="0" y="6423025"/>
            <a:ext cx="2873375" cy="139700"/>
          </a:xfrm>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294967295"/>
          </p:nvPr>
        </p:nvSpPr>
        <p:spPr>
          <a:xfrm>
            <a:off x="9448800" y="6581775"/>
            <a:ext cx="2743200" cy="139700"/>
          </a:xfrm>
        </p:spPr>
        <p:txBody>
          <a:bodyPr/>
          <a:lstStyle/>
          <a:p>
            <a:fld id="{9E677C9D-2908-4B51-B245-D0108F3FAF17}" type="slidenum">
              <a:rPr lang="ja-JP" altLang="en-US" smtClean="0"/>
              <a:pPr/>
              <a:t>17</a:t>
            </a:fld>
            <a:endParaRPr lang="ja-JP" altLang="en-US" dirty="0"/>
          </a:p>
        </p:txBody>
      </p:sp>
    </p:spTree>
    <p:extLst>
      <p:ext uri="{BB962C8B-B14F-4D97-AF65-F5344CB8AC3E}">
        <p14:creationId xmlns:p14="http://schemas.microsoft.com/office/powerpoint/2010/main" val="2614776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ja-JP" altLang="en-US" dirty="0"/>
              <a:t>懇親会のご案内</a:t>
            </a:r>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marL="0" indent="0">
              <a:buNone/>
            </a:pPr>
            <a:r>
              <a:rPr lang="ja-JP" altLang="en-US" sz="2400" dirty="0"/>
              <a:t>日程　</a:t>
            </a:r>
            <a:r>
              <a:rPr lang="en-US" altLang="ja-JP" sz="2400" dirty="0"/>
              <a:t>17:45</a:t>
            </a:r>
          </a:p>
          <a:p>
            <a:pPr marL="0" indent="0">
              <a:buNone/>
            </a:pPr>
            <a:r>
              <a:rPr lang="ja-JP" altLang="en-US" sz="2400" dirty="0"/>
              <a:t>店名　</a:t>
            </a:r>
            <a:r>
              <a:rPr lang="zh-TW" altLang="en-US" sz="2400" dirty="0"/>
              <a:t>三田餃子酒場</a:t>
            </a:r>
            <a:endParaRPr lang="en-US" altLang="zh-TW" sz="2400" dirty="0"/>
          </a:p>
          <a:p>
            <a:pPr marL="0" indent="0">
              <a:buNone/>
            </a:pPr>
            <a:r>
              <a:rPr lang="ja-JP" altLang="en-US" sz="2400" dirty="0"/>
              <a:t>　　　餃子含む食べ飲み放題２ｈ</a:t>
            </a:r>
            <a:endParaRPr lang="en-US" altLang="ja-JP" sz="2400" dirty="0"/>
          </a:p>
          <a:p>
            <a:pPr marL="0" indent="0">
              <a:buNone/>
            </a:pPr>
            <a:r>
              <a:rPr lang="ja-JP" altLang="en-US" sz="2400" dirty="0"/>
              <a:t>住所	東京都港区芝</a:t>
            </a:r>
            <a:r>
              <a:rPr lang="en-US" altLang="ja-JP" sz="2400" dirty="0"/>
              <a:t>5-16-7 </a:t>
            </a:r>
            <a:r>
              <a:rPr lang="ja-JP" altLang="en-US" sz="2400" dirty="0"/>
              <a:t>芝ビル </a:t>
            </a:r>
            <a:r>
              <a:rPr lang="en-US" altLang="ja-JP" sz="2400" dirty="0"/>
              <a:t>2F</a:t>
            </a:r>
            <a:r>
              <a:rPr lang="ja-JP" altLang="en-US" sz="2400" dirty="0"/>
              <a:t>　　　　地図</a:t>
            </a:r>
            <a:endParaRPr lang="en-US" altLang="ja-JP" sz="2400" dirty="0"/>
          </a:p>
          <a:p>
            <a:pPr marL="0" indent="0">
              <a:buNone/>
            </a:pPr>
            <a:r>
              <a:rPr lang="ja-JP" altLang="en-US" sz="2400" dirty="0"/>
              <a:t>交通手段　徒歩</a:t>
            </a:r>
            <a:r>
              <a:rPr lang="en-US" altLang="ja-JP" sz="2400" dirty="0"/>
              <a:t>11</a:t>
            </a:r>
            <a:r>
              <a:rPr lang="ja-JP" altLang="en-US" sz="2400" dirty="0"/>
              <a:t>分 会場まで</a:t>
            </a:r>
            <a:r>
              <a:rPr lang="en-US" altLang="ja-JP" sz="2400" dirty="0"/>
              <a:t>750m</a:t>
            </a:r>
          </a:p>
          <a:p>
            <a:pPr marL="0" indent="0">
              <a:buNone/>
            </a:pPr>
            <a:r>
              <a:rPr lang="ja-JP" altLang="en-US" sz="2400" dirty="0"/>
              <a:t>参加費　</a:t>
            </a:r>
            <a:r>
              <a:rPr lang="en-US" altLang="ja-JP" sz="2400" dirty="0"/>
              <a:t>3,300</a:t>
            </a:r>
            <a:r>
              <a:rPr lang="ja-JP" altLang="en-US" sz="2400" dirty="0"/>
              <a:t>円　（</a:t>
            </a:r>
            <a:r>
              <a:rPr lang="en-US" altLang="ja-JP" sz="2400" dirty="0" err="1"/>
              <a:t>Paypay</a:t>
            </a:r>
            <a:r>
              <a:rPr lang="ja-JP" altLang="en-US" sz="2400" dirty="0"/>
              <a:t>・現金）</a:t>
            </a:r>
            <a:endParaRPr lang="en-US" altLang="ja-JP" sz="2400" dirty="0"/>
          </a:p>
          <a:p>
            <a:pPr marL="0" indent="0">
              <a:buNone/>
            </a:pPr>
            <a:endParaRPr lang="en-US" altLang="ja-JP" sz="2400" dirty="0"/>
          </a:p>
          <a:p>
            <a:pPr marL="0" indent="0">
              <a:buNone/>
            </a:pPr>
            <a:r>
              <a:rPr lang="ja-JP" altLang="en-US" sz="2400" dirty="0"/>
              <a:t>その他</a:t>
            </a:r>
            <a:endParaRPr lang="en-US" altLang="ja-JP" sz="2400" dirty="0"/>
          </a:p>
          <a:p>
            <a:pPr marL="0" indent="0">
              <a:buNone/>
            </a:pPr>
            <a:r>
              <a:rPr lang="ja-JP" altLang="en-US" sz="2400" dirty="0"/>
              <a:t>・</a:t>
            </a:r>
            <a:r>
              <a:rPr lang="en-US" altLang="ja-JP" sz="2400" dirty="0"/>
              <a:t>17:30</a:t>
            </a:r>
            <a:r>
              <a:rPr lang="ja-JP" altLang="en-US" sz="2400" dirty="0"/>
              <a:t>全体会合会場を出発、懇親会会場まで集団で移動します</a:t>
            </a:r>
            <a:endParaRPr lang="en-US" altLang="ja-JP" sz="2400" dirty="0"/>
          </a:p>
          <a:p>
            <a:pPr marL="0" indent="0">
              <a:buNone/>
            </a:pPr>
            <a:r>
              <a:rPr lang="ja-JP" altLang="en-US" sz="2400" dirty="0"/>
              <a:t>・休憩時間までに、参加費の事前集金にご協力お願いします</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pic>
        <p:nvPicPr>
          <p:cNvPr id="8" name="図 7" descr="QR コード&#10;&#10;自動的に生成された説明">
            <a:extLst>
              <a:ext uri="{FF2B5EF4-FFF2-40B4-BE49-F238E27FC236}">
                <a16:creationId xmlns:a16="http://schemas.microsoft.com/office/drawing/2014/main" id="{D5B15365-D91E-9693-597E-6F616DB11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926" y="1723072"/>
            <a:ext cx="2305368" cy="2305368"/>
          </a:xfrm>
          <a:prstGeom prst="rect">
            <a:avLst/>
          </a:prstGeom>
        </p:spPr>
      </p:pic>
    </p:spTree>
    <p:extLst>
      <p:ext uri="{BB962C8B-B14F-4D97-AF65-F5344CB8AC3E}">
        <p14:creationId xmlns:p14="http://schemas.microsoft.com/office/powerpoint/2010/main" val="428195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15C0B487-47CF-B8CE-A8EB-21F22F0F004E}"/>
              </a:ext>
            </a:extLst>
          </p:cNvPr>
          <p:cNvSpPr>
            <a:spLocks noGrp="1"/>
          </p:cNvSpPr>
          <p:nvPr>
            <p:ph type="body" sz="quarter" idx="10"/>
          </p:nvPr>
        </p:nvSpPr>
        <p:spPr/>
        <p:txBody>
          <a:bodyPr/>
          <a:lstStyle/>
          <a:p>
            <a:r>
              <a:rPr lang="en-US" altLang="ja-JP" dirty="0"/>
              <a:t>OpenChain</a:t>
            </a:r>
            <a:r>
              <a:rPr lang="ja-JP" altLang="en-US" dirty="0"/>
              <a:t> </a:t>
            </a:r>
            <a:r>
              <a:rPr lang="en-US" altLang="ja-JP" dirty="0"/>
              <a:t>Japan</a:t>
            </a:r>
            <a:r>
              <a:rPr lang="ja-JP" altLang="en-US" dirty="0"/>
              <a:t> </a:t>
            </a:r>
            <a:r>
              <a:rPr lang="en-US" altLang="ja-JP" dirty="0"/>
              <a:t>WG</a:t>
            </a:r>
            <a:r>
              <a:rPr lang="ja-JP" altLang="en-US" dirty="0"/>
              <a:t> 第</a:t>
            </a:r>
            <a:r>
              <a:rPr lang="en-US" altLang="ja-JP" dirty="0"/>
              <a:t>31</a:t>
            </a:r>
            <a:r>
              <a:rPr lang="ja-JP" altLang="en-US" dirty="0"/>
              <a:t>回全体会合</a:t>
            </a:r>
          </a:p>
        </p:txBody>
      </p:sp>
      <p:sp>
        <p:nvSpPr>
          <p:cNvPr id="4" name="フッター プレースホルダー 3">
            <a:extLst>
              <a:ext uri="{FF2B5EF4-FFF2-40B4-BE49-F238E27FC236}">
                <a16:creationId xmlns:a16="http://schemas.microsoft.com/office/drawing/2014/main" id="{DF5A4BAD-39DF-22F0-30B7-C778CB03B63F}"/>
              </a:ext>
            </a:extLst>
          </p:cNvPr>
          <p:cNvSpPr>
            <a:spLocks noGrp="1"/>
          </p:cNvSpPr>
          <p:nvPr>
            <p:ph type="ftr" sz="quarter" idx="4294967295"/>
          </p:nvPr>
        </p:nvSpPr>
        <p:spPr>
          <a:xfrm>
            <a:off x="0" y="6423025"/>
            <a:ext cx="2873375" cy="139700"/>
          </a:xfrm>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1B6ED90F-702C-889B-49A6-EC16C3AEA7C1}"/>
              </a:ext>
            </a:extLst>
          </p:cNvPr>
          <p:cNvSpPr>
            <a:spLocks noGrp="1"/>
          </p:cNvSpPr>
          <p:nvPr>
            <p:ph type="sldNum" sz="quarter" idx="4294967295"/>
          </p:nvPr>
        </p:nvSpPr>
        <p:spPr>
          <a:xfrm>
            <a:off x="9448800" y="6581775"/>
            <a:ext cx="2743200" cy="139700"/>
          </a:xfrm>
        </p:spPr>
        <p:txBody>
          <a:bodyPr/>
          <a:lstStyle/>
          <a:p>
            <a:fld id="{9E677C9D-2908-4B51-B245-D0108F3FAF17}" type="slidenum">
              <a:rPr lang="ja-JP" altLang="en-US" smtClean="0"/>
              <a:pPr/>
              <a:t>19</a:t>
            </a:fld>
            <a:endParaRPr lang="ja-JP" altLang="en-US" dirty="0"/>
          </a:p>
        </p:txBody>
      </p:sp>
    </p:spTree>
    <p:extLst>
      <p:ext uri="{BB962C8B-B14F-4D97-AF65-F5344CB8AC3E}">
        <p14:creationId xmlns:p14="http://schemas.microsoft.com/office/powerpoint/2010/main" val="423722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A86AE-DAEF-63DB-46BB-11C7CAC0DE3B}"/>
              </a:ext>
            </a:extLst>
          </p:cNvPr>
          <p:cNvSpPr>
            <a:spLocks noGrp="1"/>
          </p:cNvSpPr>
          <p:nvPr>
            <p:ph type="ctrTitle"/>
          </p:nvPr>
        </p:nvSpPr>
        <p:spPr>
          <a:xfrm>
            <a:off x="311151" y="4083323"/>
            <a:ext cx="11545568" cy="874757"/>
          </a:xfrm>
        </p:spPr>
        <p:txBody>
          <a:bodyPr/>
          <a:lstStyle/>
          <a:p>
            <a:r>
              <a:rPr lang="en-US" altLang="ja-JP" dirty="0" err="1"/>
              <a:t>OpenChain</a:t>
            </a:r>
            <a:r>
              <a:rPr lang="ja-JP" altLang="en-US" dirty="0"/>
              <a:t> </a:t>
            </a:r>
            <a:r>
              <a:rPr lang="en-US" altLang="ja-JP" dirty="0"/>
              <a:t>Japan</a:t>
            </a:r>
            <a:r>
              <a:rPr lang="ja-JP" altLang="en-US" dirty="0"/>
              <a:t> </a:t>
            </a:r>
            <a:r>
              <a:rPr lang="en-US" altLang="ja-JP" dirty="0"/>
              <a:t>WG</a:t>
            </a:r>
            <a:r>
              <a:rPr lang="ja-JP" altLang="en-US" dirty="0"/>
              <a:t> 第</a:t>
            </a:r>
            <a:r>
              <a:rPr lang="en-US" altLang="ja-JP" dirty="0"/>
              <a:t>31</a:t>
            </a:r>
            <a:r>
              <a:rPr lang="ja-JP" altLang="en-US" dirty="0"/>
              <a:t>回全体会合</a:t>
            </a:r>
          </a:p>
        </p:txBody>
      </p:sp>
      <p:sp>
        <p:nvSpPr>
          <p:cNvPr id="3" name="字幕 2">
            <a:extLst>
              <a:ext uri="{FF2B5EF4-FFF2-40B4-BE49-F238E27FC236}">
                <a16:creationId xmlns:a16="http://schemas.microsoft.com/office/drawing/2014/main" id="{B292393F-D92F-21E2-87D5-DEBC02F514EE}"/>
              </a:ext>
            </a:extLst>
          </p:cNvPr>
          <p:cNvSpPr>
            <a:spLocks noGrp="1"/>
          </p:cNvSpPr>
          <p:nvPr>
            <p:ph type="subTitle" idx="1"/>
          </p:nvPr>
        </p:nvSpPr>
        <p:spPr>
          <a:xfrm>
            <a:off x="310091" y="4905807"/>
            <a:ext cx="11546627" cy="699731"/>
          </a:xfrm>
        </p:spPr>
        <p:txBody>
          <a:bodyPr/>
          <a:lstStyle/>
          <a:p>
            <a:r>
              <a:rPr lang="ja-JP" altLang="en-US" dirty="0">
                <a:latin typeface="+mn-ea"/>
                <a:ea typeface="+mn-ea"/>
              </a:rPr>
              <a:t>アジェンダ</a:t>
            </a:r>
          </a:p>
        </p:txBody>
      </p:sp>
    </p:spTree>
    <p:extLst>
      <p:ext uri="{BB962C8B-B14F-4D97-AF65-F5344CB8AC3E}">
        <p14:creationId xmlns:p14="http://schemas.microsoft.com/office/powerpoint/2010/main" val="224808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en-US" altLang="ja-JP" dirty="0"/>
              <a:t>Anti-Trust Policy Notice</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a:buFont typeface="Wingdings" panose="05000000000000000000" pitchFamily="2" charset="2"/>
              <a:buChar char="l"/>
            </a:pPr>
            <a:r>
              <a:rPr kumimoji="1" lang="en-US" altLang="ja-JP" sz="22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a:buFont typeface="Wingdings" panose="05000000000000000000" pitchFamily="2" charset="2"/>
              <a:buChar char="l"/>
            </a:pPr>
            <a:r>
              <a:rPr kumimoji="1" lang="en-US" altLang="ja-JP" sz="2200" dirty="0"/>
              <a:t> 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a:t>
            </a:r>
            <a:r>
              <a:rPr kumimoji="1" lang="en-US" altLang="ja-JP" sz="2200" dirty="0" err="1"/>
              <a:t>Updegrove</a:t>
            </a:r>
            <a:r>
              <a:rPr kumimoji="1" lang="en-US" altLang="ja-JP" sz="2200" dirty="0"/>
              <a:t> of the firm of </a:t>
            </a:r>
            <a:r>
              <a:rPr kumimoji="1" lang="en-US" altLang="ja-JP" sz="2200" dirty="0" err="1"/>
              <a:t>Gesmer</a:t>
            </a:r>
            <a:r>
              <a:rPr kumimoji="1" lang="en-US" altLang="ja-JP" sz="2200" dirty="0"/>
              <a:t> </a:t>
            </a:r>
            <a:r>
              <a:rPr kumimoji="1" lang="en-US" altLang="ja-JP" sz="2200" dirty="0" err="1"/>
              <a:t>Updegrove</a:t>
            </a:r>
            <a:r>
              <a:rPr kumimoji="1" lang="en-US" altLang="ja-JP" sz="2200" dirty="0"/>
              <a:t> LLP, which provides legal counsel to the Linux Foundation.</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5643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p:txBody>
          <a:bodyPr/>
          <a:lstStyle/>
          <a:p>
            <a:r>
              <a:rPr kumimoji="1" lang="en-US" altLang="ja-JP" sz="1400" dirty="0"/>
              <a:t>【</a:t>
            </a:r>
            <a:r>
              <a:rPr lang="ja-JP" altLang="en-US" sz="1400" dirty="0"/>
              <a:t>参考</a:t>
            </a:r>
            <a:r>
              <a:rPr kumimoji="1" lang="en-US" altLang="ja-JP" sz="1400" dirty="0"/>
              <a:t>】</a:t>
            </a:r>
            <a:r>
              <a:rPr kumimoji="1" lang="ja-JP" altLang="en-US" dirty="0"/>
              <a:t>独占禁止法順守ポリシー </a:t>
            </a:r>
            <a:r>
              <a:rPr kumimoji="1" lang="en-US" altLang="ja-JP" dirty="0"/>
              <a:t>(Antitrust Policy)</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p:txBody>
          <a:bodyPr/>
          <a:lstStyle/>
          <a:p>
            <a:pPr>
              <a:buFont typeface="Wingdings" panose="05000000000000000000" pitchFamily="2" charset="2"/>
              <a:buChar char="l"/>
            </a:pPr>
            <a:r>
              <a:rPr kumimoji="1" lang="en-US" altLang="ja-JP" sz="2200" dirty="0"/>
              <a:t>Linux Foundation (</a:t>
            </a:r>
            <a:r>
              <a:rPr kumimoji="1" lang="ja-JP" altLang="en-US" sz="2200" dirty="0"/>
              <a:t>以下</a:t>
            </a:r>
            <a:r>
              <a:rPr kumimoji="1" lang="en-US" altLang="ja-JP" sz="2200" dirty="0"/>
              <a:t>LF</a:t>
            </a:r>
            <a:r>
              <a:rPr kumimoji="1" lang="ja-JP" altLang="en-US" sz="2200" dirty="0"/>
              <a:t>と略す</a:t>
            </a:r>
            <a:r>
              <a:rPr kumimoji="1" lang="en-US" altLang="ja-JP" sz="2200" dirty="0"/>
              <a:t>) </a:t>
            </a:r>
            <a:r>
              <a:rPr kumimoji="1" lang="ja-JP" altLang="en-US" sz="2200" dirty="0"/>
              <a:t>の会議は、産業界で競合関係にある企業同士の参加が不可欠です。</a:t>
            </a:r>
            <a:r>
              <a:rPr kumimoji="1" lang="en-US" altLang="ja-JP" sz="2200" dirty="0"/>
              <a:t>LF</a:t>
            </a:r>
            <a:r>
              <a:rPr kumimoji="1" lang="ja-JP" altLang="en-US" sz="2200" dirty="0"/>
              <a:t>は、すべての活動を、適用されるべきすべての独占禁止法</a:t>
            </a:r>
            <a:r>
              <a:rPr kumimoji="1" lang="en-US" altLang="ja-JP" sz="2200" dirty="0"/>
              <a:t>/</a:t>
            </a:r>
            <a:r>
              <a:rPr kumimoji="1" lang="ja-JP" altLang="en-US" sz="2200" dirty="0"/>
              <a:t>競争法に則って運営します。従って、会議の出席者は、アジェンダに沿って会議を進め、国内外の独占禁止法</a:t>
            </a:r>
            <a:r>
              <a:rPr kumimoji="1" lang="en-US" altLang="ja-JP" sz="2200" dirty="0"/>
              <a:t>/</a:t>
            </a:r>
            <a:r>
              <a:rPr kumimoji="1" lang="ja-JP" altLang="en-US" sz="2200" dirty="0"/>
              <a:t>競争法の下で禁止されているいかなる活動にも参加しないよう、注意を払うことが非常に重要です。</a:t>
            </a:r>
          </a:p>
          <a:p>
            <a:pPr>
              <a:buFont typeface="Wingdings" panose="05000000000000000000" pitchFamily="2" charset="2"/>
              <a:buChar char="l"/>
            </a:pPr>
            <a:r>
              <a:rPr kumimoji="1" lang="en-US" altLang="ja-JP" sz="2200" dirty="0"/>
              <a:t>LF</a:t>
            </a:r>
            <a:r>
              <a:rPr kumimoji="1" lang="ja-JP" altLang="en-US" sz="2200" dirty="0"/>
              <a:t>の会議において、また</a:t>
            </a:r>
            <a:r>
              <a:rPr kumimoji="1" lang="en-US" altLang="ja-JP" sz="2200" dirty="0"/>
              <a:t>LF</a:t>
            </a:r>
            <a:r>
              <a:rPr kumimoji="1" lang="ja-JP" altLang="en-US" sz="2200" dirty="0"/>
              <a:t>の活動に関連して、禁止されている行動の例は、</a:t>
            </a:r>
            <a:r>
              <a:rPr kumimoji="1" lang="en-US" altLang="ja-JP" sz="2200" dirty="0"/>
              <a:t>https://www.linuxfoundation.jp/antitrust-policy/ </a:t>
            </a:r>
            <a:r>
              <a:rPr kumimoji="1" lang="ja-JP" altLang="en-US" sz="2200" dirty="0"/>
              <a:t>から入手できる</a:t>
            </a:r>
            <a:r>
              <a:rPr kumimoji="1" lang="en-US" altLang="ja-JP" sz="2200" dirty="0"/>
              <a:t>LF</a:t>
            </a:r>
            <a:r>
              <a:rPr kumimoji="1" lang="ja-JP" altLang="en-US" sz="2200" dirty="0"/>
              <a:t>独占禁止法順守ポリシーに記載されています。これらの事項について質問がある場合は、あなたの会社の法律顧問に問い合わせるか、もしあなたが</a:t>
            </a:r>
            <a:r>
              <a:rPr kumimoji="1" lang="en-US" altLang="ja-JP" sz="2200" dirty="0"/>
              <a:t>LF</a:t>
            </a:r>
            <a:r>
              <a:rPr kumimoji="1" lang="ja-JP" altLang="en-US" sz="2200" dirty="0"/>
              <a:t>のメンバーであるならば、</a:t>
            </a:r>
            <a:r>
              <a:rPr kumimoji="1" lang="en-US" altLang="ja-JP" sz="2200" dirty="0"/>
              <a:t>LF</a:t>
            </a:r>
            <a:r>
              <a:rPr kumimoji="1" lang="ja-JP" altLang="en-US" sz="2200" dirty="0"/>
              <a:t>の法律顧問である </a:t>
            </a:r>
            <a:r>
              <a:rPr kumimoji="1" lang="en-US" altLang="ja-JP" sz="2200" dirty="0" err="1"/>
              <a:t>Gesmer</a:t>
            </a:r>
            <a:r>
              <a:rPr kumimoji="1" lang="en-US" altLang="ja-JP" sz="2200" dirty="0"/>
              <a:t> </a:t>
            </a:r>
            <a:r>
              <a:rPr kumimoji="1" lang="en-US" altLang="ja-JP" sz="2200" dirty="0" err="1"/>
              <a:t>Updegrove</a:t>
            </a:r>
            <a:r>
              <a:rPr kumimoji="1" lang="en-US" altLang="ja-JP" sz="2200" dirty="0"/>
              <a:t> LLP </a:t>
            </a:r>
            <a:r>
              <a:rPr kumimoji="1" lang="ja-JP" altLang="en-US" sz="2200" dirty="0"/>
              <a:t>の </a:t>
            </a:r>
            <a:r>
              <a:rPr kumimoji="1" lang="en-US" altLang="ja-JP" sz="2200" dirty="0"/>
              <a:t>Andrew </a:t>
            </a:r>
            <a:r>
              <a:rPr kumimoji="1" lang="en-US" altLang="ja-JP" sz="2200" dirty="0" err="1"/>
              <a:t>Updegrove</a:t>
            </a:r>
            <a:r>
              <a:rPr kumimoji="1" lang="en-US" altLang="ja-JP" sz="2200" dirty="0"/>
              <a:t> </a:t>
            </a:r>
            <a:r>
              <a:rPr kumimoji="1" lang="ja-JP" altLang="en-US" sz="2200" dirty="0"/>
              <a:t>にお問い合わせください。</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spTree>
    <p:extLst>
      <p:ext uri="{BB962C8B-B14F-4D97-AF65-F5344CB8AC3E}">
        <p14:creationId xmlns:p14="http://schemas.microsoft.com/office/powerpoint/2010/main" val="2800564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a:xfrm>
            <a:off x="890271" y="531580"/>
            <a:ext cx="10780798" cy="645269"/>
          </a:xfrm>
        </p:spPr>
        <p:txBody>
          <a:bodyPr/>
          <a:lstStyle/>
          <a:p>
            <a:r>
              <a:rPr lang="ja-JP" altLang="en-US" sz="4000" dirty="0">
                <a:latin typeface="+mj-ea"/>
                <a:ea typeface="+mj-ea"/>
              </a:rPr>
              <a:t>守秘義務</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a:xfrm>
            <a:off x="890271" y="1422401"/>
            <a:ext cx="10780797" cy="4871236"/>
          </a:xfrm>
        </p:spPr>
        <p:txBody>
          <a:bodyPr/>
          <a:lstStyle/>
          <a:p>
            <a:pPr marL="473075" indent="-342900">
              <a:spcAft>
                <a:spcPts val="1200"/>
              </a:spcAft>
              <a:buFont typeface="Wingdings" panose="05000000000000000000" pitchFamily="2" charset="2"/>
              <a:buChar char="l"/>
            </a:pPr>
            <a:r>
              <a:rPr lang="ja-JP" altLang="en-US" sz="2400" dirty="0"/>
              <a:t>守秘義務はありません</a:t>
            </a:r>
            <a:endParaRPr lang="en-US" altLang="ja-JP" sz="2400" dirty="0"/>
          </a:p>
          <a:p>
            <a:pPr marL="473075" indent="-342900">
              <a:spcAft>
                <a:spcPts val="1200"/>
              </a:spcAft>
              <a:buFont typeface="Wingdings" panose="05000000000000000000" pitchFamily="2" charset="2"/>
              <a:buChar char="l"/>
            </a:pPr>
            <a:r>
              <a:rPr lang="ja-JP" altLang="en-US" sz="2400" dirty="0"/>
              <a:t>秘密事項は持ち込まないように注意して下さい</a:t>
            </a:r>
            <a:endParaRPr lang="en-US" altLang="ja-JP" sz="2400" dirty="0"/>
          </a:p>
          <a:p>
            <a:pPr marL="473075" indent="-342900">
              <a:spcAft>
                <a:spcPts val="1200"/>
              </a:spcAft>
              <a:buFont typeface="Wingdings" panose="05000000000000000000" pitchFamily="2" charset="2"/>
              <a:buChar char="l"/>
            </a:pPr>
            <a:r>
              <a:rPr lang="ja-JP" altLang="en-US" sz="2400" dirty="0"/>
              <a:t>サブグループの中にはチャタムハウスルールを設けているグループがあり</a:t>
            </a:r>
            <a:br>
              <a:rPr lang="en-US" altLang="ja-JP" sz="2400" dirty="0"/>
            </a:br>
            <a:r>
              <a:rPr lang="ja-JP" altLang="en-US" sz="2400" dirty="0"/>
              <a:t>ますので、その場合、得られた情報は自由に利用してよいですが、誰が</a:t>
            </a:r>
            <a:br>
              <a:rPr lang="en-US" altLang="ja-JP" sz="2400" dirty="0"/>
            </a:br>
            <a:r>
              <a:rPr lang="ja-JP" altLang="en-US" sz="2400" dirty="0"/>
              <a:t>言ったかは口外しないように注意してください。</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
        <p:nvSpPr>
          <p:cNvPr id="4" name="吹き出し: 四角形 3">
            <a:extLst>
              <a:ext uri="{FF2B5EF4-FFF2-40B4-BE49-F238E27FC236}">
                <a16:creationId xmlns:a16="http://schemas.microsoft.com/office/drawing/2014/main" id="{08278E96-8326-0DE4-1F95-E92455A0D788}"/>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アジェンダから</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文章を引用しています</a:t>
            </a:r>
          </a:p>
        </p:txBody>
      </p:sp>
    </p:spTree>
    <p:extLst>
      <p:ext uri="{BB962C8B-B14F-4D97-AF65-F5344CB8AC3E}">
        <p14:creationId xmlns:p14="http://schemas.microsoft.com/office/powerpoint/2010/main" val="157269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a:xfrm>
            <a:off x="890271" y="531580"/>
            <a:ext cx="10780798" cy="645269"/>
          </a:xfrm>
        </p:spPr>
        <p:txBody>
          <a:bodyPr/>
          <a:lstStyle/>
          <a:p>
            <a:r>
              <a:rPr lang="ja-JP" altLang="en-US" sz="4000" dirty="0">
                <a:latin typeface="+mj-ea"/>
                <a:ea typeface="+mj-ea"/>
              </a:rPr>
              <a:t>保証及び責任</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a:xfrm>
            <a:off x="890271" y="1422401"/>
            <a:ext cx="10780797" cy="4871236"/>
          </a:xfrm>
        </p:spPr>
        <p:txBody>
          <a:bodyPr/>
          <a:lstStyle/>
          <a:p>
            <a:pPr marL="473075" indent="-342900">
              <a:spcAft>
                <a:spcPts val="1200"/>
              </a:spcAft>
              <a:buFont typeface="Wingdings" panose="05000000000000000000" pitchFamily="2" charset="2"/>
              <a:buChar char="l"/>
            </a:pPr>
            <a:r>
              <a:rPr lang="ja-JP" altLang="en-US" sz="2400" dirty="0"/>
              <a:t>公開した成果物や、会議での発言について、内容の正誤を含め、一切の</a:t>
            </a:r>
            <a:br>
              <a:rPr lang="en-US" altLang="ja-JP" sz="2400" dirty="0"/>
            </a:br>
            <a:r>
              <a:rPr lang="ja-JP" altLang="en-US" sz="2400" dirty="0"/>
              <a:t>保証はありません。また、作成者や発言者は、一切の責任を負いません。</a:t>
            </a:r>
            <a:endParaRPr lang="en-US" altLang="ja-JP" sz="2400" dirty="0"/>
          </a:p>
          <a:p>
            <a:pPr marL="473075" indent="-342900">
              <a:spcAft>
                <a:spcPts val="1200"/>
              </a:spcAft>
              <a:buFont typeface="Wingdings" panose="05000000000000000000" pitchFamily="2" charset="2"/>
              <a:buChar char="l"/>
            </a:pPr>
            <a:r>
              <a:rPr lang="ja-JP" altLang="en-US" sz="2400" dirty="0"/>
              <a:t>ツール（</a:t>
            </a:r>
            <a:r>
              <a:rPr lang="en-US" altLang="ja-JP" sz="2400" dirty="0"/>
              <a:t>GitHub</a:t>
            </a:r>
            <a:r>
              <a:rPr lang="ja-JP" altLang="en-US" sz="2400" dirty="0"/>
              <a:t>や</a:t>
            </a:r>
            <a:r>
              <a:rPr lang="en-US" altLang="ja-JP" sz="2400" dirty="0"/>
              <a:t>Slack</a:t>
            </a:r>
            <a:r>
              <a:rPr lang="ja-JP" altLang="en-US" sz="2400" dirty="0"/>
              <a:t>等）について、セキュリティ等の保証はなく、情報</a:t>
            </a:r>
            <a:br>
              <a:rPr lang="en-US" altLang="ja-JP" sz="2400" dirty="0"/>
            </a:br>
            <a:r>
              <a:rPr lang="ja-JP" altLang="en-US" sz="2400" dirty="0"/>
              <a:t>漏洩が発生したとしても、運営者や</a:t>
            </a:r>
            <a:r>
              <a:rPr lang="en-US" altLang="ja-JP" sz="2400" dirty="0" err="1"/>
              <a:t>JapanWG</a:t>
            </a:r>
            <a:r>
              <a:rPr lang="ja-JP" altLang="en-US" sz="2400" dirty="0"/>
              <a:t>のメンバーは一切の責任を</a:t>
            </a:r>
            <a:br>
              <a:rPr lang="en-US" altLang="ja-JP" sz="2400" dirty="0"/>
            </a:br>
            <a:r>
              <a:rPr lang="ja-JP" altLang="en-US" sz="2400" dirty="0"/>
              <a:t>負いません。</a:t>
            </a:r>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4" name="吹き出し: 四角形 3">
            <a:extLst>
              <a:ext uri="{FF2B5EF4-FFF2-40B4-BE49-F238E27FC236}">
                <a16:creationId xmlns:a16="http://schemas.microsoft.com/office/drawing/2014/main" id="{08278E96-8326-0DE4-1F95-E92455A0D788}"/>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アジェンダから</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文章を引用しています</a:t>
            </a:r>
          </a:p>
        </p:txBody>
      </p:sp>
    </p:spTree>
    <p:extLst>
      <p:ext uri="{BB962C8B-B14F-4D97-AF65-F5344CB8AC3E}">
        <p14:creationId xmlns:p14="http://schemas.microsoft.com/office/powerpoint/2010/main" val="41383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a:xfrm>
            <a:off x="890271" y="531580"/>
            <a:ext cx="10780798" cy="645269"/>
          </a:xfrm>
        </p:spPr>
        <p:txBody>
          <a:bodyPr/>
          <a:lstStyle/>
          <a:p>
            <a:r>
              <a:rPr lang="ja-JP" altLang="en-US" sz="4000" dirty="0">
                <a:latin typeface="+mj-ea"/>
                <a:ea typeface="+mj-ea"/>
              </a:rPr>
              <a:t>写真撮影および広報目的での使用の許可ご確認</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a:xfrm>
            <a:off x="890271" y="1422401"/>
            <a:ext cx="10780797" cy="4871236"/>
          </a:xfrm>
        </p:spPr>
        <p:txBody>
          <a:bodyPr/>
          <a:lstStyle/>
          <a:p>
            <a:pPr marL="0" indent="0">
              <a:buNone/>
            </a:pPr>
            <a:r>
              <a:rPr lang="en-US" altLang="ja-JP" sz="2400" dirty="0" err="1"/>
              <a:t>OpenChain</a:t>
            </a:r>
            <a:r>
              <a:rPr lang="en-US" altLang="ja-JP" sz="2400" dirty="0"/>
              <a:t> </a:t>
            </a:r>
            <a:r>
              <a:rPr lang="en-US" altLang="ja-JP" sz="2400" dirty="0" err="1"/>
              <a:t>JapanWG</a:t>
            </a:r>
            <a:r>
              <a:rPr lang="ja-JP" altLang="en-US" sz="2400" dirty="0"/>
              <a:t>での活動の状況を公開することで、</a:t>
            </a:r>
          </a:p>
          <a:p>
            <a:pPr>
              <a:buFont typeface="Wingdings" panose="05000000000000000000" pitchFamily="2" charset="2"/>
              <a:buChar char="ü"/>
            </a:pPr>
            <a:r>
              <a:rPr lang="en-US" altLang="ja-JP" sz="2400" dirty="0" err="1"/>
              <a:t>OpenChain</a:t>
            </a:r>
            <a:r>
              <a:rPr lang="ja-JP" altLang="en-US" sz="2400" dirty="0"/>
              <a:t>本体への刺激になり、日本のプレゼンスが向上する。</a:t>
            </a:r>
            <a:endParaRPr lang="en-US" altLang="ja-JP" sz="2400" dirty="0"/>
          </a:p>
          <a:p>
            <a:pPr>
              <a:buFont typeface="Wingdings" panose="05000000000000000000" pitchFamily="2" charset="2"/>
              <a:buChar char="ü"/>
            </a:pPr>
            <a:r>
              <a:rPr lang="ja-JP" altLang="en-US" sz="2400" dirty="0"/>
              <a:t>他国の</a:t>
            </a:r>
            <a:r>
              <a:rPr lang="en-US" altLang="ja-JP" sz="2400" dirty="0" err="1"/>
              <a:t>OpenChain</a:t>
            </a:r>
            <a:r>
              <a:rPr lang="ja-JP" altLang="en-US" sz="2400" dirty="0"/>
              <a:t>活動の刺激になり、</a:t>
            </a:r>
            <a:r>
              <a:rPr lang="en-US" altLang="ja-JP" sz="2400" dirty="0" err="1"/>
              <a:t>OpenChain</a:t>
            </a:r>
            <a:r>
              <a:rPr lang="ja-JP" altLang="en-US" sz="2400" dirty="0"/>
              <a:t>全体が盛り上がる。</a:t>
            </a:r>
          </a:p>
          <a:p>
            <a:pPr marL="0" indent="0">
              <a:buNone/>
            </a:pPr>
            <a:r>
              <a:rPr lang="ja-JP" altLang="en-US" sz="2400" dirty="0"/>
              <a:t>といった効果が期待できます。</a:t>
            </a:r>
          </a:p>
          <a:p>
            <a:pPr marL="0" indent="0">
              <a:buNone/>
            </a:pPr>
            <a:r>
              <a:rPr lang="ja-JP" altLang="en-US" sz="2400" dirty="0"/>
              <a:t>また、参加者の皆様の社内に展開することで、自社内の活動を進めやすくなるといった効果が期待できます。</a:t>
            </a:r>
          </a:p>
          <a:p>
            <a:pPr marL="0" indent="0">
              <a:buNone/>
            </a:pPr>
            <a:r>
              <a:rPr lang="ja-JP" altLang="en-US" sz="2400" dirty="0"/>
              <a:t>上記の効果を得るために、本会合の様子の写真撮影、公開することに対して</a:t>
            </a:r>
            <a:br>
              <a:rPr lang="en-US" altLang="ja-JP" sz="2400" dirty="0"/>
            </a:br>
            <a:r>
              <a:rPr lang="ja-JP" altLang="en-US" sz="2400" dirty="0"/>
              <a:t>許可を頂きたく存じます。</a:t>
            </a:r>
          </a:p>
          <a:p>
            <a:pPr marL="0" indent="0">
              <a:buNone/>
            </a:pPr>
            <a:r>
              <a:rPr lang="ja-JP" altLang="en-US" sz="2400" dirty="0"/>
              <a:t>写真撮影の禁止、および、公開の禁止を希望される場合は、お知らせください。</a:t>
            </a:r>
            <a:br>
              <a:rPr lang="ja-JP" altLang="en-US" sz="2400" dirty="0"/>
            </a:br>
            <a:r>
              <a:rPr lang="ja-JP" altLang="en-US" sz="2400" dirty="0"/>
              <a:t>写り込みが無いようにします。</a:t>
            </a:r>
            <a:endParaRPr lang="en-US" altLang="ja-JP" sz="240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
        <p:nvSpPr>
          <p:cNvPr id="4" name="吹き出し: 四角形 3">
            <a:extLst>
              <a:ext uri="{FF2B5EF4-FFF2-40B4-BE49-F238E27FC236}">
                <a16:creationId xmlns:a16="http://schemas.microsoft.com/office/drawing/2014/main" id="{08278E96-8326-0DE4-1F95-E92455A0D788}"/>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アジェンダから</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文章を引用しています</a:t>
            </a:r>
          </a:p>
        </p:txBody>
      </p:sp>
    </p:spTree>
    <p:extLst>
      <p:ext uri="{BB962C8B-B14F-4D97-AF65-F5344CB8AC3E}">
        <p14:creationId xmlns:p14="http://schemas.microsoft.com/office/powerpoint/2010/main" val="3557654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a:xfrm>
            <a:off x="890271" y="531580"/>
            <a:ext cx="10780798" cy="645269"/>
          </a:xfrm>
        </p:spPr>
        <p:txBody>
          <a:bodyPr/>
          <a:lstStyle/>
          <a:p>
            <a:r>
              <a:rPr lang="ja-JP" altLang="en-US" sz="4000" dirty="0">
                <a:latin typeface="+mj-ea"/>
                <a:ea typeface="+mj-ea"/>
              </a:rPr>
              <a:t>オンライン会合の注意事項 </a:t>
            </a:r>
            <a:r>
              <a:rPr lang="en-US" altLang="ja-JP" sz="4000" dirty="0">
                <a:latin typeface="+mj-ea"/>
                <a:ea typeface="+mj-ea"/>
              </a:rPr>
              <a:t>(Note)</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a:xfrm>
            <a:off x="890271" y="1422401"/>
            <a:ext cx="10780797" cy="4871236"/>
          </a:xfrm>
        </p:spPr>
        <p:txBody>
          <a:bodyPr/>
          <a:lstStyle/>
          <a:p>
            <a:pPr>
              <a:buFont typeface="Wingdings" panose="05000000000000000000" pitchFamily="2" charset="2"/>
              <a:buChar char="l"/>
            </a:pPr>
            <a:r>
              <a:rPr lang="ja-JP" altLang="en-US" sz="2000" dirty="0"/>
              <a:t>どなたでも参加可能です</a:t>
            </a:r>
          </a:p>
          <a:p>
            <a:pPr>
              <a:buFont typeface="Wingdings" panose="05000000000000000000" pitchFamily="2" charset="2"/>
              <a:buChar char="l"/>
            </a:pPr>
            <a:r>
              <a:rPr lang="ja-JP" altLang="en-US" sz="2000" dirty="0"/>
              <a:t>発表に対して質問がある場合は、</a:t>
            </a:r>
            <a:r>
              <a:rPr lang="en-US" altLang="ja-JP" sz="2000" dirty="0"/>
              <a:t>Zoom</a:t>
            </a:r>
            <a:r>
              <a:rPr lang="ja-JP" altLang="en-US" sz="2000" dirty="0"/>
              <a:t>のチャット欄に質問を書いて下さい</a:t>
            </a:r>
          </a:p>
          <a:p>
            <a:pPr>
              <a:buFont typeface="Wingdings" panose="05000000000000000000" pitchFamily="2" charset="2"/>
              <a:buChar char="l"/>
            </a:pPr>
            <a:r>
              <a:rPr lang="ja-JP" altLang="en-US" sz="2000" dirty="0"/>
              <a:t>質問以外のコメントや感想（いいねでも</a:t>
            </a:r>
            <a:r>
              <a:rPr lang="en-US" altLang="ja-JP" sz="2000" dirty="0"/>
              <a:t>OK</a:t>
            </a:r>
            <a:r>
              <a:rPr lang="ja-JP" altLang="en-US" sz="2000" dirty="0"/>
              <a:t>）もチャット欄に書いて下さい</a:t>
            </a:r>
          </a:p>
          <a:p>
            <a:pPr>
              <a:buFont typeface="Wingdings" panose="05000000000000000000" pitchFamily="2" charset="2"/>
              <a:buChar char="l"/>
            </a:pPr>
            <a:r>
              <a:rPr lang="ja-JP" altLang="en-US" sz="2000" dirty="0"/>
              <a:t>発言はホストの許可制とします（通常はミュートをお願いします）</a:t>
            </a:r>
          </a:p>
          <a:p>
            <a:pPr>
              <a:buFont typeface="Wingdings" panose="05000000000000000000" pitchFamily="2" charset="2"/>
              <a:buChar char="l"/>
            </a:pPr>
            <a:r>
              <a:rPr lang="ja-JP" altLang="en-US" sz="2000" dirty="0"/>
              <a:t>画面共有はホストのみとします</a:t>
            </a:r>
          </a:p>
          <a:p>
            <a:pPr>
              <a:buFont typeface="Wingdings" panose="05000000000000000000" pitchFamily="2" charset="2"/>
              <a:buChar char="l"/>
            </a:pPr>
            <a:r>
              <a:rPr lang="ja-JP" altLang="en-US" sz="2000" dirty="0"/>
              <a:t>お絵描きツールは停止しています</a:t>
            </a:r>
          </a:p>
          <a:p>
            <a:pPr>
              <a:buFont typeface="Wingdings" panose="05000000000000000000" pitchFamily="2" charset="2"/>
              <a:buChar char="l"/>
            </a:pPr>
            <a:r>
              <a:rPr lang="ja-JP" altLang="en-US" sz="2000" dirty="0"/>
              <a:t>不適切な発言をされるなど妨害行為に対しては、注意を行い、注意に従っていただけないと判断した場合、ホストが強制的に待機室に戻します</a:t>
            </a:r>
          </a:p>
          <a:p>
            <a:pPr>
              <a:buFont typeface="Wingdings" panose="05000000000000000000" pitchFamily="2" charset="2"/>
              <a:buChar char="l"/>
            </a:pPr>
            <a:r>
              <a:rPr lang="ja-JP" altLang="en-US" sz="2000" dirty="0"/>
              <a:t>会合は録画して、後日配信を予定しています</a:t>
            </a:r>
          </a:p>
          <a:p>
            <a:pPr>
              <a:buFont typeface="Wingdings" panose="05000000000000000000" pitchFamily="2" charset="2"/>
              <a:buChar char="l"/>
            </a:pPr>
            <a:endParaRPr lang="ja-JP" altLang="en-US" sz="2000" dirty="0"/>
          </a:p>
        </p:txBody>
      </p:sp>
      <p:sp>
        <p:nvSpPr>
          <p:cNvPr id="5" name="フッター プレースホルダー 4">
            <a:extLst>
              <a:ext uri="{FF2B5EF4-FFF2-40B4-BE49-F238E27FC236}">
                <a16:creationId xmlns:a16="http://schemas.microsoft.com/office/drawing/2014/main" id="{B4568BCC-D680-9157-C512-CCFB897899B6}"/>
              </a:ext>
            </a:extLst>
          </p:cNvPr>
          <p:cNvSpPr>
            <a:spLocks noGrp="1"/>
          </p:cNvSpPr>
          <p:nvPr>
            <p:ph type="ftr" sz="quarter" idx="3"/>
          </p:nvPr>
        </p:nvSpPr>
        <p:spPr/>
        <p:txBody>
          <a:bodyPr/>
          <a:lstStyle/>
          <a:p>
            <a:pPr algn="l"/>
            <a:r>
              <a:rPr lang="en-US" altLang="ja-JP" dirty="0" err="1">
                <a:latin typeface="游ゴシック" panose="020B0400000000000000" pitchFamily="50" charset="-128"/>
                <a:ea typeface="游ゴシック" panose="020B0400000000000000" pitchFamily="50" charset="-128"/>
              </a:rPr>
              <a:t>OpenChain</a:t>
            </a:r>
            <a:r>
              <a:rPr lang="en-US" altLang="ja-JP" dirty="0">
                <a:latin typeface="游ゴシック" panose="020B0400000000000000" pitchFamily="50" charset="-128"/>
                <a:ea typeface="游ゴシック" panose="020B0400000000000000" pitchFamily="50" charset="-128"/>
              </a:rPr>
              <a:t> Japan Work Group</a:t>
            </a:r>
            <a:endParaRPr lang="ja-JP" altLang="en-US" dirty="0">
              <a:latin typeface="游ゴシック" panose="020B0400000000000000" pitchFamily="50" charset="-128"/>
              <a:ea typeface="游ゴシック" panose="020B0400000000000000" pitchFamily="50" charset="-128"/>
            </a:endParaRPr>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4" name="吹き出し: 四角形 3">
            <a:extLst>
              <a:ext uri="{FF2B5EF4-FFF2-40B4-BE49-F238E27FC236}">
                <a16:creationId xmlns:a16="http://schemas.microsoft.com/office/drawing/2014/main" id="{08278E96-8326-0DE4-1F95-E92455A0D788}"/>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アジェンダから</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文章を引用しています</a:t>
            </a:r>
          </a:p>
        </p:txBody>
      </p:sp>
      <p:pic>
        <p:nvPicPr>
          <p:cNvPr id="7" name="図 6">
            <a:extLst>
              <a:ext uri="{FF2B5EF4-FFF2-40B4-BE49-F238E27FC236}">
                <a16:creationId xmlns:a16="http://schemas.microsoft.com/office/drawing/2014/main" id="{D34D98B4-F840-4D6B-9726-20093B1AFE60}"/>
              </a:ext>
            </a:extLst>
          </p:cNvPr>
          <p:cNvPicPr>
            <a:picLocks noChangeAspect="1"/>
          </p:cNvPicPr>
          <p:nvPr/>
        </p:nvPicPr>
        <p:blipFill rotWithShape="1">
          <a:blip r:embed="rId2"/>
          <a:srcRect t="87024" b="1"/>
          <a:stretch/>
        </p:blipFill>
        <p:spPr>
          <a:xfrm>
            <a:off x="794991" y="5436543"/>
            <a:ext cx="10602019" cy="889877"/>
          </a:xfrm>
          <a:prstGeom prst="rect">
            <a:avLst/>
          </a:prstGeom>
        </p:spPr>
      </p:pic>
      <p:sp>
        <p:nvSpPr>
          <p:cNvPr id="8" name="吹き出し: 四角形 7">
            <a:extLst>
              <a:ext uri="{FF2B5EF4-FFF2-40B4-BE49-F238E27FC236}">
                <a16:creationId xmlns:a16="http://schemas.microsoft.com/office/drawing/2014/main" id="{7572E72F-FF6F-4C4A-BBBB-41712070F4BC}"/>
              </a:ext>
            </a:extLst>
          </p:cNvPr>
          <p:cNvSpPr/>
          <p:nvPr/>
        </p:nvSpPr>
        <p:spPr>
          <a:xfrm>
            <a:off x="4595197" y="5349406"/>
            <a:ext cx="1753445" cy="239896"/>
          </a:xfrm>
          <a:prstGeom prst="wedgeRectCallout">
            <a:avLst>
              <a:gd name="adj1" fmla="val -561"/>
              <a:gd name="adj2" fmla="val 163582"/>
            </a:avLst>
          </a:prstGeom>
          <a:solidFill>
            <a:srgbClr val="FFFFCC"/>
          </a:solidFill>
          <a:ln w="9525">
            <a:solidFill>
              <a:srgbClr val="0000CC"/>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chorCtr="1">
            <a:normAutofit fontScale="550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rPr>
              <a:t>チャットパネルを表示</a:t>
            </a:r>
          </a:p>
        </p:txBody>
      </p:sp>
      <p:pic>
        <p:nvPicPr>
          <p:cNvPr id="9" name="図 8">
            <a:extLst>
              <a:ext uri="{FF2B5EF4-FFF2-40B4-BE49-F238E27FC236}">
                <a16:creationId xmlns:a16="http://schemas.microsoft.com/office/drawing/2014/main" id="{BF68E3B3-638D-420C-8B34-C786A97D1C70}"/>
              </a:ext>
            </a:extLst>
          </p:cNvPr>
          <p:cNvPicPr>
            <a:picLocks noChangeAspect="1"/>
          </p:cNvPicPr>
          <p:nvPr/>
        </p:nvPicPr>
        <p:blipFill rotWithShape="1">
          <a:blip r:embed="rId3"/>
          <a:srcRect l="2271" t="3437" r="3255" b="7487"/>
          <a:stretch/>
        </p:blipFill>
        <p:spPr>
          <a:xfrm>
            <a:off x="7321560" y="4586857"/>
            <a:ext cx="2304000" cy="1188000"/>
          </a:xfrm>
          <a:prstGeom prst="rect">
            <a:avLst/>
          </a:prstGeom>
        </p:spPr>
      </p:pic>
      <p:sp>
        <p:nvSpPr>
          <p:cNvPr id="10" name="楕円 9">
            <a:extLst>
              <a:ext uri="{FF2B5EF4-FFF2-40B4-BE49-F238E27FC236}">
                <a16:creationId xmlns:a16="http://schemas.microsoft.com/office/drawing/2014/main" id="{77D45875-97CC-4EBB-A05D-EFF125F57AE7}"/>
              </a:ext>
            </a:extLst>
          </p:cNvPr>
          <p:cNvSpPr/>
          <p:nvPr/>
        </p:nvSpPr>
        <p:spPr>
          <a:xfrm rot="5400000">
            <a:off x="7728370" y="4593652"/>
            <a:ext cx="358189" cy="1209848"/>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Symbol"/>
              <a:ea typeface="メイリオ"/>
              <a:cs typeface="+mn-cs"/>
            </a:endParaRPr>
          </a:p>
        </p:txBody>
      </p:sp>
      <p:sp>
        <p:nvSpPr>
          <p:cNvPr id="11" name="吹き出し: 四角形 10">
            <a:extLst>
              <a:ext uri="{FF2B5EF4-FFF2-40B4-BE49-F238E27FC236}">
                <a16:creationId xmlns:a16="http://schemas.microsoft.com/office/drawing/2014/main" id="{FCC4C2C5-3004-4A50-A263-6AFC77B07547}"/>
              </a:ext>
            </a:extLst>
          </p:cNvPr>
          <p:cNvSpPr/>
          <p:nvPr/>
        </p:nvSpPr>
        <p:spPr>
          <a:xfrm>
            <a:off x="8439537" y="6309677"/>
            <a:ext cx="2434396" cy="285425"/>
          </a:xfrm>
          <a:prstGeom prst="wedgeRectCallout">
            <a:avLst>
              <a:gd name="adj1" fmla="val -39640"/>
              <a:gd name="adj2" fmla="val -140735"/>
            </a:avLst>
          </a:prstGeom>
          <a:solidFill>
            <a:srgbClr val="FFFFCC"/>
          </a:solidFill>
          <a:ln w="9525">
            <a:solidFill>
              <a:srgbClr val="0000CC"/>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chorCtr="1">
            <a:normAutofit fontScale="625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dirty="0">
                <a:solidFill>
                  <a:srgbClr val="0000CC"/>
                </a:solidFill>
                <a:latin typeface="Segoe UI Symbol"/>
                <a:ea typeface="メイリオ"/>
              </a:rPr>
              <a:t>リアクション時はこちらをクリック</a:t>
            </a:r>
            <a:endPar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endParaRPr>
          </a:p>
        </p:txBody>
      </p:sp>
      <p:sp>
        <p:nvSpPr>
          <p:cNvPr id="12" name="吹き出し: 四角形 11">
            <a:extLst>
              <a:ext uri="{FF2B5EF4-FFF2-40B4-BE49-F238E27FC236}">
                <a16:creationId xmlns:a16="http://schemas.microsoft.com/office/drawing/2014/main" id="{A21BBC7E-D471-4A86-AAB8-DD7AFF015C00}"/>
              </a:ext>
            </a:extLst>
          </p:cNvPr>
          <p:cNvSpPr/>
          <p:nvPr/>
        </p:nvSpPr>
        <p:spPr>
          <a:xfrm>
            <a:off x="9696448" y="5240215"/>
            <a:ext cx="1177485" cy="392655"/>
          </a:xfrm>
          <a:prstGeom prst="wedgeRectCallout">
            <a:avLst>
              <a:gd name="adj1" fmla="val -118491"/>
              <a:gd name="adj2" fmla="val 41091"/>
            </a:avLst>
          </a:prstGeom>
          <a:solidFill>
            <a:srgbClr val="FFFFCC"/>
          </a:solidFill>
          <a:ln w="9525">
            <a:solidFill>
              <a:srgbClr val="0000CC"/>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chorCtr="1">
            <a:normAutofit fontScale="475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rPr>
              <a:t>発言を求める場合は</a:t>
            </a:r>
            <a:endParaRPr kumimoji="1" lang="en-US" altLang="ja-JP" sz="1800" b="0" i="0" u="none" strike="noStrike" kern="1200" cap="none" spc="0" normalizeH="0" baseline="0" noProof="0" dirty="0">
              <a:ln>
                <a:noFill/>
              </a:ln>
              <a:solidFill>
                <a:srgbClr val="0000CC"/>
              </a:solidFill>
              <a:effectLst/>
              <a:uLnTx/>
              <a:uFillTx/>
              <a:latin typeface="Segoe UI Symbol"/>
              <a:ea typeface="メイリオ"/>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rPr>
              <a:t>ここをクリック</a:t>
            </a:r>
          </a:p>
        </p:txBody>
      </p:sp>
      <p:sp>
        <p:nvSpPr>
          <p:cNvPr id="13" name="吹き出し: 四角形 12">
            <a:extLst>
              <a:ext uri="{FF2B5EF4-FFF2-40B4-BE49-F238E27FC236}">
                <a16:creationId xmlns:a16="http://schemas.microsoft.com/office/drawing/2014/main" id="{FBEC2258-8EB7-4935-9A01-3066DED4D98B}"/>
              </a:ext>
            </a:extLst>
          </p:cNvPr>
          <p:cNvSpPr/>
          <p:nvPr/>
        </p:nvSpPr>
        <p:spPr>
          <a:xfrm>
            <a:off x="8186486" y="4157555"/>
            <a:ext cx="651805" cy="385734"/>
          </a:xfrm>
          <a:prstGeom prst="wedgeRectCallout">
            <a:avLst>
              <a:gd name="adj1" fmla="val -86983"/>
              <a:gd name="adj2" fmla="val 79881"/>
            </a:avLst>
          </a:prstGeom>
          <a:solidFill>
            <a:srgbClr val="FFFFCC"/>
          </a:solidFill>
          <a:ln w="9525">
            <a:solidFill>
              <a:srgbClr val="0000CC"/>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chorCtr="1">
            <a:normAutofit fontScale="475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rPr>
              <a:t>いいね！はこちら</a:t>
            </a:r>
          </a:p>
        </p:txBody>
      </p:sp>
      <p:sp>
        <p:nvSpPr>
          <p:cNvPr id="14" name="吹き出し: 四角形 13">
            <a:extLst>
              <a:ext uri="{FF2B5EF4-FFF2-40B4-BE49-F238E27FC236}">
                <a16:creationId xmlns:a16="http://schemas.microsoft.com/office/drawing/2014/main" id="{17A784BE-9B4A-4F6C-983D-501375B2CF6C}"/>
              </a:ext>
            </a:extLst>
          </p:cNvPr>
          <p:cNvSpPr/>
          <p:nvPr/>
        </p:nvSpPr>
        <p:spPr>
          <a:xfrm>
            <a:off x="5550110" y="4897190"/>
            <a:ext cx="1620150" cy="268070"/>
          </a:xfrm>
          <a:prstGeom prst="wedgeRectCallout">
            <a:avLst>
              <a:gd name="adj1" fmla="val 61468"/>
              <a:gd name="adj2" fmla="val 28156"/>
            </a:avLst>
          </a:prstGeom>
          <a:solidFill>
            <a:srgbClr val="FFFFCC"/>
          </a:solidFill>
          <a:ln w="9525">
            <a:solidFill>
              <a:srgbClr val="0000CC"/>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nchorCtr="1">
            <a:normAutofit fontScale="47500" lnSpcReduction="20000"/>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CC"/>
                </a:solidFill>
                <a:effectLst/>
                <a:uLnTx/>
                <a:uFillTx/>
                <a:latin typeface="Segoe UI Symbol"/>
                <a:ea typeface="メイリオ"/>
                <a:cs typeface="+mn-cs"/>
              </a:rPr>
              <a:t>「はい」「いいえ」はこちら</a:t>
            </a:r>
          </a:p>
        </p:txBody>
      </p:sp>
    </p:spTree>
    <p:extLst>
      <p:ext uri="{BB962C8B-B14F-4D97-AF65-F5344CB8AC3E}">
        <p14:creationId xmlns:p14="http://schemas.microsoft.com/office/powerpoint/2010/main" val="38941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D5B56-0262-C3C4-5FA2-F82E3CB1FD03}"/>
              </a:ext>
            </a:extLst>
          </p:cNvPr>
          <p:cNvSpPr>
            <a:spLocks noGrp="1"/>
          </p:cNvSpPr>
          <p:nvPr>
            <p:ph type="title"/>
          </p:nvPr>
        </p:nvSpPr>
        <p:spPr>
          <a:xfrm>
            <a:off x="890271" y="531580"/>
            <a:ext cx="10780798" cy="645269"/>
          </a:xfrm>
        </p:spPr>
        <p:txBody>
          <a:bodyPr/>
          <a:lstStyle/>
          <a:p>
            <a:r>
              <a:rPr lang="en-US" altLang="ja-JP" sz="4000" dirty="0">
                <a:latin typeface="+mj-ea"/>
                <a:ea typeface="+mj-ea"/>
              </a:rPr>
              <a:t>Note</a:t>
            </a:r>
            <a:endParaRPr kumimoji="1" lang="ja-JP" altLang="en-US" dirty="0"/>
          </a:p>
        </p:txBody>
      </p:sp>
      <p:sp>
        <p:nvSpPr>
          <p:cNvPr id="3" name="テキスト プレースホルダー 2">
            <a:extLst>
              <a:ext uri="{FF2B5EF4-FFF2-40B4-BE49-F238E27FC236}">
                <a16:creationId xmlns:a16="http://schemas.microsoft.com/office/drawing/2014/main" id="{6417CCF0-0972-C9ED-982B-AE60B1F85B17}"/>
              </a:ext>
            </a:extLst>
          </p:cNvPr>
          <p:cNvSpPr>
            <a:spLocks noGrp="1"/>
          </p:cNvSpPr>
          <p:nvPr>
            <p:ph type="body" sz="quarter" idx="12"/>
          </p:nvPr>
        </p:nvSpPr>
        <p:spPr>
          <a:xfrm>
            <a:off x="890271" y="1422401"/>
            <a:ext cx="10780797" cy="4871236"/>
          </a:xfrm>
        </p:spPr>
        <p:txBody>
          <a:bodyPr/>
          <a:lstStyle/>
          <a:p>
            <a:pPr>
              <a:buFont typeface="Wingdings" panose="05000000000000000000" pitchFamily="2" charset="2"/>
              <a:buChar char="l"/>
            </a:pPr>
            <a:r>
              <a:rPr lang="en-US" altLang="ja-JP" sz="2000" dirty="0"/>
              <a:t>Anyone can participate in the meeting.</a:t>
            </a:r>
          </a:p>
          <a:p>
            <a:pPr>
              <a:buFont typeface="Wingdings" panose="05000000000000000000" pitchFamily="2" charset="2"/>
              <a:buChar char="l"/>
            </a:pPr>
            <a:r>
              <a:rPr lang="en-US" altLang="ja-JP" sz="2000" dirty="0"/>
              <a:t>If you have a question, please write it via Zoom chat.</a:t>
            </a:r>
          </a:p>
          <a:p>
            <a:pPr>
              <a:buFont typeface="Wingdings" panose="05000000000000000000" pitchFamily="2" charset="2"/>
              <a:buChar char="l"/>
            </a:pPr>
            <a:r>
              <a:rPr lang="en-US" altLang="ja-JP" sz="2000" dirty="0"/>
              <a:t>You can also write your comments via Zoom chat. </a:t>
            </a:r>
          </a:p>
          <a:p>
            <a:pPr>
              <a:buFont typeface="Wingdings" panose="05000000000000000000" pitchFamily="2" charset="2"/>
              <a:buChar char="l"/>
            </a:pPr>
            <a:r>
              <a:rPr lang="en-US" altLang="ja-JP" sz="2000" dirty="0"/>
              <a:t>Only the host controls muting of participants.</a:t>
            </a:r>
          </a:p>
          <a:p>
            <a:pPr>
              <a:buFont typeface="Wingdings" panose="05000000000000000000" pitchFamily="2" charset="2"/>
              <a:buChar char="l"/>
            </a:pPr>
            <a:r>
              <a:rPr lang="en-US" altLang="ja-JP" sz="2000" dirty="0"/>
              <a:t>Only the host and co-hosts can share the screen.</a:t>
            </a:r>
          </a:p>
          <a:p>
            <a:pPr>
              <a:buFont typeface="Wingdings" panose="05000000000000000000" pitchFamily="2" charset="2"/>
              <a:buChar char="l"/>
            </a:pPr>
            <a:r>
              <a:rPr lang="en-US" altLang="ja-JP" sz="2000" dirty="0"/>
              <a:t>Drawing tool is not allowed in the meeting.</a:t>
            </a:r>
          </a:p>
          <a:p>
            <a:pPr>
              <a:buFont typeface="Wingdings" panose="05000000000000000000" pitchFamily="2" charset="2"/>
              <a:buChar char="l"/>
            </a:pPr>
            <a:r>
              <a:rPr lang="en-US" altLang="ja-JP" sz="2000" dirty="0"/>
              <a:t>When a participant is doing inappropriate behaviors, the host asks to stop.  If the participant does not stop such behaviors, the host may force the participant back to waiting room.</a:t>
            </a:r>
          </a:p>
          <a:p>
            <a:pPr>
              <a:buFont typeface="Wingdings" panose="05000000000000000000" pitchFamily="2" charset="2"/>
              <a:buChar char="l"/>
            </a:pPr>
            <a:endParaRPr lang="en-US" altLang="ja-JP" sz="2000" dirty="0"/>
          </a:p>
          <a:p>
            <a:pPr>
              <a:buFont typeface="Wingdings" panose="05000000000000000000" pitchFamily="2" charset="2"/>
              <a:buChar char="l"/>
            </a:pPr>
            <a:r>
              <a:rPr lang="en-US" altLang="ja-JP" sz="2000" dirty="0"/>
              <a:t>The meeting is planned to be recorded and distributed.</a:t>
            </a:r>
          </a:p>
          <a:p>
            <a:pPr>
              <a:buFont typeface="Wingdings" panose="05000000000000000000" pitchFamily="2" charset="2"/>
              <a:buChar char="l"/>
            </a:pPr>
            <a:endParaRPr lang="en-US" altLang="ja-JP" sz="2000" dirty="0"/>
          </a:p>
          <a:p>
            <a:pPr>
              <a:buFont typeface="Wingdings" panose="05000000000000000000" pitchFamily="2" charset="2"/>
              <a:buChar char="l"/>
            </a:pPr>
            <a:endParaRPr lang="en-US" altLang="ja-JP" sz="2000" dirty="0"/>
          </a:p>
          <a:p>
            <a:pPr>
              <a:buFont typeface="Wingdings" panose="05000000000000000000" pitchFamily="2" charset="2"/>
              <a:buChar char="l"/>
            </a:pPr>
            <a:endParaRPr lang="en-US" altLang="ja-JP" sz="2000" dirty="0"/>
          </a:p>
          <a:p>
            <a:pPr>
              <a:buFont typeface="Wingdings" panose="05000000000000000000" pitchFamily="2" charset="2"/>
              <a:buChar char="l"/>
            </a:pPr>
            <a:endParaRPr lang="en-US" altLang="ja-JP" sz="2000" dirty="0"/>
          </a:p>
        </p:txBody>
      </p:sp>
      <p:sp>
        <p:nvSpPr>
          <p:cNvPr id="6" name="スライド番号プレースホルダー 5">
            <a:extLst>
              <a:ext uri="{FF2B5EF4-FFF2-40B4-BE49-F238E27FC236}">
                <a16:creationId xmlns:a16="http://schemas.microsoft.com/office/drawing/2014/main" id="{99F4A622-AA78-F295-DDD5-BF3DA61DFCDF}"/>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
        <p:nvSpPr>
          <p:cNvPr id="4" name="吹き出し: 四角形 3">
            <a:extLst>
              <a:ext uri="{FF2B5EF4-FFF2-40B4-BE49-F238E27FC236}">
                <a16:creationId xmlns:a16="http://schemas.microsoft.com/office/drawing/2014/main" id="{08278E96-8326-0DE4-1F95-E92455A0D788}"/>
              </a:ext>
            </a:extLst>
          </p:cNvPr>
          <p:cNvSpPr/>
          <p:nvPr/>
        </p:nvSpPr>
        <p:spPr bwMode="gray">
          <a:xfrm>
            <a:off x="-2794000" y="23579"/>
            <a:ext cx="2306320" cy="1016001"/>
          </a:xfrm>
          <a:prstGeom prst="wedgeRectCallout">
            <a:avLst>
              <a:gd name="adj1" fmla="val 69814"/>
              <a:gd name="adj2" fmla="val 2500"/>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Arial" charset="0"/>
                <a:ea typeface="ＭＳ Ｐゴシック" pitchFamily="50" charset="-128"/>
              </a:rPr>
              <a:t>2023</a:t>
            </a:r>
            <a:r>
              <a:rPr kumimoji="1" lang="ja-JP" altLang="en-US" sz="1600" b="0" i="0" u="none" strike="noStrike" cap="none" normalizeH="0" baseline="0" dirty="0">
                <a:ln>
                  <a:noFill/>
                </a:ln>
                <a:effectLst/>
                <a:latin typeface="Arial" charset="0"/>
                <a:ea typeface="ＭＳ Ｐゴシック" pitchFamily="50" charset="-128"/>
              </a:rPr>
              <a:t>年</a:t>
            </a:r>
            <a:r>
              <a:rPr kumimoji="1" lang="en-US" altLang="ja-JP" sz="1600" b="0" i="0" u="none" strike="noStrike" cap="none" normalizeH="0" baseline="0" dirty="0">
                <a:ln>
                  <a:noFill/>
                </a:ln>
                <a:effectLst/>
                <a:latin typeface="Arial" charset="0"/>
                <a:ea typeface="ＭＳ Ｐゴシック" pitchFamily="50" charset="-128"/>
              </a:rPr>
              <a:t>10</a:t>
            </a:r>
            <a:r>
              <a:rPr kumimoji="1" lang="ja-JP" altLang="en-US" sz="1600" b="0" i="0" u="none" strike="noStrike" cap="none" normalizeH="0" baseline="0" dirty="0">
                <a:ln>
                  <a:noFill/>
                </a:ln>
                <a:effectLst/>
                <a:latin typeface="Arial" charset="0"/>
                <a:ea typeface="ＭＳ Ｐゴシック" pitchFamily="50" charset="-128"/>
              </a:rPr>
              <a:t>月全体会合</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アジェンダから</a:t>
            </a:r>
            <a:endParaRPr kumimoji="1" lang="en-US" altLang="ja-JP" sz="1600" b="0" i="0" u="none" strike="noStrike" cap="none" normalizeH="0" baseline="0" dirty="0">
              <a:ln>
                <a:noFill/>
              </a:ln>
              <a:effectLst/>
              <a:latin typeface="Arial" charset="0"/>
              <a:ea typeface="ＭＳ Ｐゴシック"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charset="0"/>
                <a:ea typeface="ＭＳ Ｐゴシック" pitchFamily="50" charset="-128"/>
              </a:rPr>
              <a:t>文章を引用しています</a:t>
            </a:r>
          </a:p>
        </p:txBody>
      </p:sp>
    </p:spTree>
    <p:extLst>
      <p:ext uri="{BB962C8B-B14F-4D97-AF65-F5344CB8AC3E}">
        <p14:creationId xmlns:p14="http://schemas.microsoft.com/office/powerpoint/2010/main" val="80742448"/>
      </p:ext>
    </p:extLst>
  </p:cSld>
  <p:clrMapOvr>
    <a:masterClrMapping/>
  </p:clrMapOvr>
</p:sld>
</file>

<file path=ppt/theme/theme1.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2.xml><?xml version="1.0" encoding="utf-8"?>
<a:theme xmlns:a="http://schemas.openxmlformats.org/drawingml/2006/main" name="1_F_Tool_7_JA_R_BY-ND">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F814B5AEAE3D4798F62BE3EB2CEF38" ma:contentTypeVersion="14" ma:contentTypeDescription="Create a new document." ma:contentTypeScope="" ma:versionID="1d4bf76d5d3dacaf8f323f74d5896d8a">
  <xsd:schema xmlns:xsd="http://www.w3.org/2001/XMLSchema" xmlns:xs="http://www.w3.org/2001/XMLSchema" xmlns:p="http://schemas.microsoft.com/office/2006/metadata/properties" xmlns:ns3="dadc5fc7-da42-465e-a415-acd6029ec828" xmlns:ns4="f509f02b-1c10-4eb4-b739-b861797801d5" targetNamespace="http://schemas.microsoft.com/office/2006/metadata/properties" ma:root="true" ma:fieldsID="91caf7ec942ae739c7b3c664da6f014e" ns3:_="" ns4:_="">
    <xsd:import namespace="dadc5fc7-da42-465e-a415-acd6029ec828"/>
    <xsd:import namespace="f509f02b-1c10-4eb4-b739-b861797801d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element ref="ns3:MediaServiceSystemTags"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dc5fc7-da42-465e-a415-acd6029ec8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09f02b-1c10-4eb4-b739-b861797801d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adc5fc7-da42-465e-a415-acd6029ec82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163381-32A5-4F43-938B-D6235D3AE6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dc5fc7-da42-465e-a415-acd6029ec828"/>
    <ds:schemaRef ds:uri="f509f02b-1c10-4eb4-b739-b861797801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EACA3F-6C00-41E0-87C7-B7AF0125FBA6}">
  <ds:schemaRefs>
    <ds:schemaRef ds:uri="dadc5fc7-da42-465e-a415-acd6029ec828"/>
    <ds:schemaRef ds:uri="http://purl.org/dc/dcmitype/"/>
    <ds:schemaRef ds:uri="http://www.w3.org/XML/1998/namespace"/>
    <ds:schemaRef ds:uri="http://schemas.microsoft.com/office/2006/documentManagement/types"/>
    <ds:schemaRef ds:uri="f509f02b-1c10-4eb4-b739-b861797801d5"/>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5C2BA99-FF16-4E6A-8A01-1729275194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1795</Words>
  <Application>Microsoft Office PowerPoint</Application>
  <PresentationFormat>ワイド画面</PresentationFormat>
  <Paragraphs>230</Paragraphs>
  <Slides>19</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19</vt:i4>
      </vt:variant>
    </vt:vector>
  </HeadingPairs>
  <TitlesOfParts>
    <vt:vector size="28" baseType="lpstr">
      <vt:lpstr>BIZ UDPゴシック</vt:lpstr>
      <vt:lpstr>游ゴシック</vt:lpstr>
      <vt:lpstr>Agency FB</vt:lpstr>
      <vt:lpstr>Arial</vt:lpstr>
      <vt:lpstr>Segoe UI</vt:lpstr>
      <vt:lpstr>Segoe UI Symbol</vt:lpstr>
      <vt:lpstr>Wingdings</vt:lpstr>
      <vt:lpstr>F_Tool_7_JA_R</vt:lpstr>
      <vt:lpstr>1_F_Tool_7_JA_R_BY-ND</vt:lpstr>
      <vt:lpstr>会場ホストからのお願い</vt:lpstr>
      <vt:lpstr>OpenChain Japan WG 第31回全体会合</vt:lpstr>
      <vt:lpstr>Anti-Trust Policy Notice</vt:lpstr>
      <vt:lpstr>【参考】独占禁止法順守ポリシー (Antitrust Policy)</vt:lpstr>
      <vt:lpstr>守秘義務</vt:lpstr>
      <vt:lpstr>保証及び責任</vt:lpstr>
      <vt:lpstr>写真撮影および広報目的での使用の許可ご確認</vt:lpstr>
      <vt:lpstr>オンライン会合の注意事項 (Note)</vt:lpstr>
      <vt:lpstr>Note</vt:lpstr>
      <vt:lpstr>タイムテーブル【第一部】Zoom配信あり</vt:lpstr>
      <vt:lpstr>タイムテーブル【第二部】 Zoom配信なし</vt:lpstr>
      <vt:lpstr>クロージング</vt:lpstr>
      <vt:lpstr>Co-Located Event</vt:lpstr>
      <vt:lpstr>Slack参加のおすすめ</vt:lpstr>
      <vt:lpstr>SPDX v3.0仕様書翻訳メンバー募集</vt:lpstr>
      <vt:lpstr>第32回全体会合のお知らせ</vt:lpstr>
      <vt:lpstr>懇親会のご案内</vt:lpstr>
      <vt:lpstr>懇親会のご案内</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2023-09-30T03:42:42Z</dcterms:created>
  <dcterms:modified xsi:type="dcterms:W3CDTF">2024-07-02T00:53:35Z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2024-04-23T06:53:52Z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c525867b-d7e0-4e97-869b-9b903a7d38e5</vt:lpwstr>
  </property>
  <property fmtid="{D5CDD505-2E9C-101B-9397-08002B2CF9AE}" pid="8" name="MSIP_Label_1f8e20e6-048a-4bad-a26b-318dd1cd4d47_ContentBits">
    <vt:lpwstr>0</vt:lpwstr>
  </property>
  <property fmtid="{D5CDD505-2E9C-101B-9397-08002B2CF9AE}" pid="9" name="ContentTypeId">
    <vt:lpwstr>0x010100E8F814B5AEAE3D4798F62BE3EB2CEF38</vt:lpwstr>
  </property>
</Properties>
</file>